
<file path=[Content_Types].xml><?xml version="1.0" encoding="utf-8"?>
<Types xmlns="http://schemas.openxmlformats.org/package/2006/content-types">
  <Default Extension="png" ContentType="image/png"/>
  <Default Extension="bin" ContentType="application/vnd.openxmlformats-officedocument.oleObject"/>
  <Default Extension="wmf" ContentType="image/x-wmf"/>
  <Default Extension="emf" ContentType="image/x-emf"/>
  <Default Extension="jpeg" ContentType="image/jpeg"/>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5" r:id="rId1"/>
  </p:sldMasterIdLst>
  <p:notesMasterIdLst>
    <p:notesMasterId r:id="rId20"/>
  </p:notesMasterIdLst>
  <p:handoutMasterIdLst>
    <p:handoutMasterId r:id="rId21"/>
  </p:handoutMasterIdLst>
  <p:sldIdLst>
    <p:sldId id="362" r:id="rId2"/>
    <p:sldId id="339" r:id="rId3"/>
    <p:sldId id="349" r:id="rId4"/>
    <p:sldId id="348" r:id="rId5"/>
    <p:sldId id="342" r:id="rId6"/>
    <p:sldId id="350" r:id="rId7"/>
    <p:sldId id="351" r:id="rId8"/>
    <p:sldId id="352" r:id="rId9"/>
    <p:sldId id="341" r:id="rId10"/>
    <p:sldId id="345" r:id="rId11"/>
    <p:sldId id="353" r:id="rId12"/>
    <p:sldId id="355" r:id="rId13"/>
    <p:sldId id="346" r:id="rId14"/>
    <p:sldId id="358" r:id="rId15"/>
    <p:sldId id="359" r:id="rId16"/>
    <p:sldId id="360" r:id="rId17"/>
    <p:sldId id="361" r:id="rId18"/>
    <p:sldId id="356" r:id="rId19"/>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ＭＳ Ｐゴシック" charset="-128"/>
        <a:cs typeface="+mn-cs"/>
      </a:defRPr>
    </a:lvl1pPr>
    <a:lvl2pPr marL="457200" algn="l" rtl="0" fontAlgn="base">
      <a:spcBef>
        <a:spcPct val="0"/>
      </a:spcBef>
      <a:spcAft>
        <a:spcPct val="0"/>
      </a:spcAft>
      <a:defRPr kern="1200">
        <a:solidFill>
          <a:schemeClr val="tx1"/>
        </a:solidFill>
        <a:latin typeface="Arial" charset="0"/>
        <a:ea typeface="ＭＳ Ｐゴシック" charset="-128"/>
        <a:cs typeface="+mn-cs"/>
      </a:defRPr>
    </a:lvl2pPr>
    <a:lvl3pPr marL="914400" algn="l" rtl="0" fontAlgn="base">
      <a:spcBef>
        <a:spcPct val="0"/>
      </a:spcBef>
      <a:spcAft>
        <a:spcPct val="0"/>
      </a:spcAft>
      <a:defRPr kern="1200">
        <a:solidFill>
          <a:schemeClr val="tx1"/>
        </a:solidFill>
        <a:latin typeface="Arial" charset="0"/>
        <a:ea typeface="ＭＳ Ｐゴシック" charset="-128"/>
        <a:cs typeface="+mn-cs"/>
      </a:defRPr>
    </a:lvl3pPr>
    <a:lvl4pPr marL="1371600" algn="l" rtl="0" fontAlgn="base">
      <a:spcBef>
        <a:spcPct val="0"/>
      </a:spcBef>
      <a:spcAft>
        <a:spcPct val="0"/>
      </a:spcAft>
      <a:defRPr kern="1200">
        <a:solidFill>
          <a:schemeClr val="tx1"/>
        </a:solidFill>
        <a:latin typeface="Arial" charset="0"/>
        <a:ea typeface="ＭＳ Ｐゴシック" charset="-128"/>
        <a:cs typeface="+mn-cs"/>
      </a:defRPr>
    </a:lvl4pPr>
    <a:lvl5pPr marL="1828800" algn="l" rtl="0" fontAlgn="base">
      <a:spcBef>
        <a:spcPct val="0"/>
      </a:spcBef>
      <a:spcAft>
        <a:spcPct val="0"/>
      </a:spcAft>
      <a:defRPr kern="1200">
        <a:solidFill>
          <a:schemeClr val="tx1"/>
        </a:solidFill>
        <a:latin typeface="Arial" charset="0"/>
        <a:ea typeface="ＭＳ Ｐゴシック" charset="-128"/>
        <a:cs typeface="+mn-cs"/>
      </a:defRPr>
    </a:lvl5pPr>
    <a:lvl6pPr marL="2286000" algn="l" defTabSz="914400" rtl="0" eaLnBrk="1" latinLnBrk="0" hangingPunct="1">
      <a:defRPr kern="1200">
        <a:solidFill>
          <a:schemeClr val="tx1"/>
        </a:solidFill>
        <a:latin typeface="Arial" charset="0"/>
        <a:ea typeface="ＭＳ Ｐゴシック" charset="-128"/>
        <a:cs typeface="+mn-cs"/>
      </a:defRPr>
    </a:lvl6pPr>
    <a:lvl7pPr marL="2743200" algn="l" defTabSz="914400" rtl="0" eaLnBrk="1" latinLnBrk="0" hangingPunct="1">
      <a:defRPr kern="1200">
        <a:solidFill>
          <a:schemeClr val="tx1"/>
        </a:solidFill>
        <a:latin typeface="Arial" charset="0"/>
        <a:ea typeface="ＭＳ Ｐゴシック" charset="-128"/>
        <a:cs typeface="+mn-cs"/>
      </a:defRPr>
    </a:lvl7pPr>
    <a:lvl8pPr marL="3200400" algn="l" defTabSz="914400" rtl="0" eaLnBrk="1" latinLnBrk="0" hangingPunct="1">
      <a:defRPr kern="1200">
        <a:solidFill>
          <a:schemeClr val="tx1"/>
        </a:solidFill>
        <a:latin typeface="Arial" charset="0"/>
        <a:ea typeface="ＭＳ Ｐゴシック" charset="-128"/>
        <a:cs typeface="+mn-cs"/>
      </a:defRPr>
    </a:lvl8pPr>
    <a:lvl9pPr marL="3657600" algn="l" defTabSz="914400" rtl="0" eaLnBrk="1" latinLnBrk="0" hangingPunct="1">
      <a:defRPr kern="1200">
        <a:solidFill>
          <a:schemeClr val="tx1"/>
        </a:solidFill>
        <a:latin typeface="Arial" charset="0"/>
        <a:ea typeface="ＭＳ Ｐゴシック"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dellelo" initials="c" lastIdx="2" clrIdx="0">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showAnimation="0">
    <p:present/>
    <p:sldAll/>
    <p:penClr>
      <a:prstClr val="red"/>
    </p:penClr>
    <p:extLst>
      <p:ext uri="{EC167BDD-8182-4AB7-AECC-EB403E3ABB37}">
        <p14:laserClr xmlns:p14="http://schemas.microsoft.com/office/powerpoint/2010/main">
          <a:srgbClr val="000000"/>
        </p14:laserClr>
      </p:ext>
      <p:ext uri="{2FDB2607-1784-4EEB-B798-7EB5836EED8A}">
        <p14:showMediaCtrls xmlns:p14="http://schemas.microsoft.com/office/powerpoint/2010/main" val="1"/>
      </p:ext>
    </p:extLst>
  </p:showPr>
  <p:clrMru>
    <a:srgbClr val="3333CC"/>
    <a:srgbClr val="69340D"/>
    <a:srgbClr val="136789"/>
    <a:srgbClr val="526B6B"/>
    <a:srgbClr val="322E05"/>
    <a:srgbClr val="3E3805"/>
    <a:srgbClr val="26380C"/>
    <a:srgbClr val="506028"/>
    <a:srgbClr val="3399FF"/>
    <a:srgbClr val="00CC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544" autoAdjust="0"/>
    <p:restoredTop sz="86400" autoAdjust="0"/>
  </p:normalViewPr>
  <p:slideViewPr>
    <p:cSldViewPr>
      <p:cViewPr varScale="1">
        <p:scale>
          <a:sx n="62" d="100"/>
          <a:sy n="62" d="100"/>
        </p:scale>
        <p:origin x="1364" y="44"/>
      </p:cViewPr>
      <p:guideLst>
        <p:guide orient="horz" pos="2160"/>
        <p:guide pos="2880"/>
      </p:guideLst>
    </p:cSldViewPr>
  </p:slideViewPr>
  <p:outlineViewPr>
    <p:cViewPr>
      <p:scale>
        <a:sx n="33" d="100"/>
        <a:sy n="33" d="100"/>
      </p:scale>
      <p:origin x="0" y="2724"/>
    </p:cViewPr>
  </p:outlineViewPr>
  <p:notesTextViewPr>
    <p:cViewPr>
      <p:scale>
        <a:sx n="100" d="100"/>
        <a:sy n="100" d="100"/>
      </p:scale>
      <p:origin x="0" y="0"/>
    </p:cViewPr>
  </p:notesTextViewPr>
  <p:sorterViewPr>
    <p:cViewPr>
      <p:scale>
        <a:sx n="80" d="100"/>
        <a:sy n="80" d="100"/>
      </p:scale>
      <p:origin x="0" y="0"/>
    </p:cViewPr>
  </p:sorterViewPr>
  <p:notesViewPr>
    <p:cSldViewPr>
      <p:cViewPr varScale="1">
        <p:scale>
          <a:sx n="85" d="100"/>
          <a:sy n="85" d="100"/>
        </p:scale>
        <p:origin x="-3834" y="-96"/>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handoutMaster" Target="handoutMasters/handout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commentAuthors" Target="commentAuthors.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3.wmf"/><Relationship Id="rId1" Type="http://schemas.openxmlformats.org/officeDocument/2006/relationships/image" Target="../media/image2.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4.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6.wmf"/></Relationships>
</file>

<file path=ppt/drawings/_rels/vmlDrawing4.vml.rels><?xml version="1.0" encoding="UTF-8" standalone="yes"?>
<Relationships xmlns="http://schemas.openxmlformats.org/package/2006/relationships"><Relationship Id="rId2" Type="http://schemas.openxmlformats.org/officeDocument/2006/relationships/image" Target="../media/image10.wmf"/><Relationship Id="rId1" Type="http://schemas.openxmlformats.org/officeDocument/2006/relationships/image" Target="../media/image9.w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2.w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3.w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15.w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16.wmf"/></Relationships>
</file>

<file path=ppt/drawings/_rels/vmlDrawing9.vml.rels><?xml version="1.0" encoding="UTF-8" standalone="yes"?>
<Relationships xmlns="http://schemas.openxmlformats.org/package/2006/relationships"><Relationship Id="rId2" Type="http://schemas.openxmlformats.org/officeDocument/2006/relationships/image" Target="../media/image20.wmf"/><Relationship Id="rId1" Type="http://schemas.openxmlformats.org/officeDocument/2006/relationships/image" Target="../media/image19.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22DFFAB7-9EB2-42AE-B012-B876F6B6F628}" type="datetimeFigureOut">
              <a:rPr lang="en-US" smtClean="0"/>
              <a:t>7/17/2018</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9D509C29-5E82-41ED-8CE3-0988C23D1BE4}" type="slidenum">
              <a:rPr lang="en-US" smtClean="0"/>
              <a:t>‹#›</a:t>
            </a:fld>
            <a:endParaRPr lang="en-US"/>
          </a:p>
        </p:txBody>
      </p:sp>
    </p:spTree>
    <p:extLst>
      <p:ext uri="{BB962C8B-B14F-4D97-AF65-F5344CB8AC3E}">
        <p14:creationId xmlns:p14="http://schemas.microsoft.com/office/powerpoint/2010/main" val="363411002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ea typeface="+mn-ea"/>
                <a:cs typeface="+mn-cs"/>
              </a:defRPr>
            </a:lvl1pPr>
          </a:lstStyle>
          <a:p>
            <a:pPr>
              <a:defRPr/>
            </a:pPr>
            <a:endParaRPr lang="en-US" dirty="0"/>
          </a:p>
        </p:txBody>
      </p:sp>
      <p:sp>
        <p:nvSpPr>
          <p:cNvPr id="409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ea typeface="+mn-ea"/>
                <a:cs typeface="+mn-cs"/>
              </a:defRPr>
            </a:lvl1pPr>
          </a:lstStyle>
          <a:p>
            <a:pPr>
              <a:defRPr/>
            </a:pPr>
            <a:endParaRPr lang="en-US" dirty="0"/>
          </a:p>
        </p:txBody>
      </p:sp>
      <p:sp>
        <p:nvSpPr>
          <p:cNvPr id="2052"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xmlns="" val="1"/>
            </a:ext>
          </a:extLst>
        </p:spPr>
      </p:sp>
      <p:sp>
        <p:nvSpPr>
          <p:cNvPr id="410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410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ea typeface="+mn-ea"/>
                <a:cs typeface="+mn-cs"/>
              </a:defRPr>
            </a:lvl1pPr>
          </a:lstStyle>
          <a:p>
            <a:pPr>
              <a:defRPr/>
            </a:pPr>
            <a:endParaRPr lang="en-US" dirty="0"/>
          </a:p>
        </p:txBody>
      </p:sp>
      <p:sp>
        <p:nvSpPr>
          <p:cNvPr id="410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27B491A9-5D56-A448-96C7-EB6CC08E6C9E}" type="slidenum">
              <a:rPr lang="en-US" altLang="en-US"/>
              <a:pPr/>
              <a:t>‹#›</a:t>
            </a:fld>
            <a:endParaRPr lang="en-US" altLang="en-US" dirty="0"/>
          </a:p>
        </p:txBody>
      </p:sp>
    </p:spTree>
    <p:extLst>
      <p:ext uri="{BB962C8B-B14F-4D97-AF65-F5344CB8AC3E}">
        <p14:creationId xmlns:p14="http://schemas.microsoft.com/office/powerpoint/2010/main" val="879097922"/>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ＭＳ Ｐゴシック" charset="0"/>
        <a:cs typeface="ＭＳ Ｐゴシック" charset="0"/>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0"/>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0"/>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0"/>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0"/>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7B491A9-5D56-A448-96C7-EB6CC08E6C9E}" type="slidenum">
              <a:rPr lang="en-US" altLang="en-US" smtClean="0"/>
              <a:pPr/>
              <a:t>1</a:t>
            </a:fld>
            <a:endParaRPr lang="en-US" altLang="en-US" dirty="0"/>
          </a:p>
        </p:txBody>
      </p:sp>
    </p:spTree>
    <p:extLst>
      <p:ext uri="{BB962C8B-B14F-4D97-AF65-F5344CB8AC3E}">
        <p14:creationId xmlns:p14="http://schemas.microsoft.com/office/powerpoint/2010/main" val="383778030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smtClean="0"/>
          </a:p>
        </p:txBody>
      </p:sp>
      <p:sp>
        <p:nvSpPr>
          <p:cNvPr id="4" name="Slide Number Placeholder 3"/>
          <p:cNvSpPr>
            <a:spLocks noGrp="1"/>
          </p:cNvSpPr>
          <p:nvPr>
            <p:ph type="sldNum" sz="quarter" idx="10"/>
          </p:nvPr>
        </p:nvSpPr>
        <p:spPr/>
        <p:txBody>
          <a:bodyPr/>
          <a:lstStyle/>
          <a:p>
            <a:fld id="{27B491A9-5D56-A448-96C7-EB6CC08E6C9E}" type="slidenum">
              <a:rPr lang="en-US" altLang="en-US" smtClean="0"/>
              <a:pPr/>
              <a:t>10</a:t>
            </a:fld>
            <a:endParaRPr lang="en-US" altLang="en-US" dirty="0"/>
          </a:p>
        </p:txBody>
      </p:sp>
    </p:spTree>
    <p:extLst>
      <p:ext uri="{BB962C8B-B14F-4D97-AF65-F5344CB8AC3E}">
        <p14:creationId xmlns:p14="http://schemas.microsoft.com/office/powerpoint/2010/main" val="189717712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smtClean="0"/>
          </a:p>
        </p:txBody>
      </p:sp>
      <p:sp>
        <p:nvSpPr>
          <p:cNvPr id="4" name="Slide Number Placeholder 3"/>
          <p:cNvSpPr>
            <a:spLocks noGrp="1"/>
          </p:cNvSpPr>
          <p:nvPr>
            <p:ph type="sldNum" sz="quarter" idx="10"/>
          </p:nvPr>
        </p:nvSpPr>
        <p:spPr/>
        <p:txBody>
          <a:bodyPr/>
          <a:lstStyle/>
          <a:p>
            <a:fld id="{27B491A9-5D56-A448-96C7-EB6CC08E6C9E}" type="slidenum">
              <a:rPr lang="en-US" altLang="en-US" smtClean="0"/>
              <a:pPr/>
              <a:t>11</a:t>
            </a:fld>
            <a:endParaRPr lang="en-US" altLang="en-US" dirty="0"/>
          </a:p>
        </p:txBody>
      </p:sp>
    </p:spTree>
    <p:extLst>
      <p:ext uri="{BB962C8B-B14F-4D97-AF65-F5344CB8AC3E}">
        <p14:creationId xmlns:p14="http://schemas.microsoft.com/office/powerpoint/2010/main" val="157904846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7B491A9-5D56-A448-96C7-EB6CC08E6C9E}" type="slidenum">
              <a:rPr lang="en-US" altLang="en-US" smtClean="0"/>
              <a:pPr/>
              <a:t>13</a:t>
            </a:fld>
            <a:endParaRPr lang="en-US" altLang="en-US" dirty="0"/>
          </a:p>
        </p:txBody>
      </p:sp>
    </p:spTree>
    <p:extLst>
      <p:ext uri="{BB962C8B-B14F-4D97-AF65-F5344CB8AC3E}">
        <p14:creationId xmlns:p14="http://schemas.microsoft.com/office/powerpoint/2010/main" val="421444970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7B491A9-5D56-A448-96C7-EB6CC08E6C9E}" type="slidenum">
              <a:rPr lang="en-US" altLang="en-US" smtClean="0"/>
              <a:pPr/>
              <a:t>16</a:t>
            </a:fld>
            <a:endParaRPr lang="en-US" altLang="en-US" dirty="0"/>
          </a:p>
        </p:txBody>
      </p:sp>
    </p:spTree>
    <p:extLst>
      <p:ext uri="{BB962C8B-B14F-4D97-AF65-F5344CB8AC3E}">
        <p14:creationId xmlns:p14="http://schemas.microsoft.com/office/powerpoint/2010/main" val="6739335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7B491A9-5D56-A448-96C7-EB6CC08E6C9E}" type="slidenum">
              <a:rPr lang="en-US" altLang="en-US" smtClean="0"/>
              <a:pPr/>
              <a:t>18</a:t>
            </a:fld>
            <a:endParaRPr lang="en-US" altLang="en-US" dirty="0"/>
          </a:p>
        </p:txBody>
      </p:sp>
    </p:spTree>
    <p:extLst>
      <p:ext uri="{BB962C8B-B14F-4D97-AF65-F5344CB8AC3E}">
        <p14:creationId xmlns:p14="http://schemas.microsoft.com/office/powerpoint/2010/main" val="251385216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7B491A9-5D56-A448-96C7-EB6CC08E6C9E}" type="slidenum">
              <a:rPr lang="en-US" altLang="en-US" smtClean="0"/>
              <a:pPr/>
              <a:t>2</a:t>
            </a:fld>
            <a:endParaRPr lang="en-US" altLang="en-US" dirty="0"/>
          </a:p>
        </p:txBody>
      </p:sp>
    </p:spTree>
    <p:extLst>
      <p:ext uri="{BB962C8B-B14F-4D97-AF65-F5344CB8AC3E}">
        <p14:creationId xmlns:p14="http://schemas.microsoft.com/office/powerpoint/2010/main" val="265545369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7B491A9-5D56-A448-96C7-EB6CC08E6C9E}" type="slidenum">
              <a:rPr lang="en-US" altLang="en-US" smtClean="0"/>
              <a:pPr/>
              <a:t>3</a:t>
            </a:fld>
            <a:endParaRPr lang="en-US" altLang="en-US" dirty="0"/>
          </a:p>
        </p:txBody>
      </p:sp>
    </p:spTree>
    <p:extLst>
      <p:ext uri="{BB962C8B-B14F-4D97-AF65-F5344CB8AC3E}">
        <p14:creationId xmlns:p14="http://schemas.microsoft.com/office/powerpoint/2010/main" val="325932424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27B491A9-5D56-A448-96C7-EB6CC08E6C9E}" type="slidenum">
              <a:rPr lang="en-US" altLang="en-US" smtClean="0"/>
              <a:pPr/>
              <a:t>4</a:t>
            </a:fld>
            <a:endParaRPr lang="en-US" altLang="en-US" dirty="0"/>
          </a:p>
        </p:txBody>
      </p:sp>
    </p:spTree>
    <p:extLst>
      <p:ext uri="{BB962C8B-B14F-4D97-AF65-F5344CB8AC3E}">
        <p14:creationId xmlns:p14="http://schemas.microsoft.com/office/powerpoint/2010/main" val="259072727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smtClean="0"/>
          </a:p>
        </p:txBody>
      </p:sp>
      <p:sp>
        <p:nvSpPr>
          <p:cNvPr id="4" name="Slide Number Placeholder 3"/>
          <p:cNvSpPr>
            <a:spLocks noGrp="1"/>
          </p:cNvSpPr>
          <p:nvPr>
            <p:ph type="sldNum" sz="quarter" idx="10"/>
          </p:nvPr>
        </p:nvSpPr>
        <p:spPr/>
        <p:txBody>
          <a:bodyPr/>
          <a:lstStyle/>
          <a:p>
            <a:fld id="{27B491A9-5D56-A448-96C7-EB6CC08E6C9E}" type="slidenum">
              <a:rPr lang="en-US" altLang="en-US" smtClean="0"/>
              <a:pPr/>
              <a:t>5</a:t>
            </a:fld>
            <a:endParaRPr lang="en-US" altLang="en-US" dirty="0"/>
          </a:p>
        </p:txBody>
      </p:sp>
    </p:spTree>
    <p:extLst>
      <p:ext uri="{BB962C8B-B14F-4D97-AF65-F5344CB8AC3E}">
        <p14:creationId xmlns:p14="http://schemas.microsoft.com/office/powerpoint/2010/main" val="157904846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smtClean="0"/>
          </a:p>
        </p:txBody>
      </p:sp>
      <p:sp>
        <p:nvSpPr>
          <p:cNvPr id="4" name="Slide Number Placeholder 3"/>
          <p:cNvSpPr>
            <a:spLocks noGrp="1"/>
          </p:cNvSpPr>
          <p:nvPr>
            <p:ph type="sldNum" sz="quarter" idx="10"/>
          </p:nvPr>
        </p:nvSpPr>
        <p:spPr/>
        <p:txBody>
          <a:bodyPr/>
          <a:lstStyle/>
          <a:p>
            <a:fld id="{27B491A9-5D56-A448-96C7-EB6CC08E6C9E}" type="slidenum">
              <a:rPr lang="en-US" altLang="en-US" smtClean="0"/>
              <a:pPr/>
              <a:t>6</a:t>
            </a:fld>
            <a:endParaRPr lang="en-US" altLang="en-US" dirty="0"/>
          </a:p>
        </p:txBody>
      </p:sp>
    </p:spTree>
    <p:extLst>
      <p:ext uri="{BB962C8B-B14F-4D97-AF65-F5344CB8AC3E}">
        <p14:creationId xmlns:p14="http://schemas.microsoft.com/office/powerpoint/2010/main" val="157904846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smtClean="0"/>
          </a:p>
        </p:txBody>
      </p:sp>
      <p:sp>
        <p:nvSpPr>
          <p:cNvPr id="4" name="Slide Number Placeholder 3"/>
          <p:cNvSpPr>
            <a:spLocks noGrp="1"/>
          </p:cNvSpPr>
          <p:nvPr>
            <p:ph type="sldNum" sz="quarter" idx="10"/>
          </p:nvPr>
        </p:nvSpPr>
        <p:spPr/>
        <p:txBody>
          <a:bodyPr/>
          <a:lstStyle/>
          <a:p>
            <a:fld id="{27B491A9-5D56-A448-96C7-EB6CC08E6C9E}" type="slidenum">
              <a:rPr lang="en-US" altLang="en-US" smtClean="0"/>
              <a:pPr/>
              <a:t>7</a:t>
            </a:fld>
            <a:endParaRPr lang="en-US" altLang="en-US" dirty="0"/>
          </a:p>
        </p:txBody>
      </p:sp>
    </p:spTree>
    <p:extLst>
      <p:ext uri="{BB962C8B-B14F-4D97-AF65-F5344CB8AC3E}">
        <p14:creationId xmlns:p14="http://schemas.microsoft.com/office/powerpoint/2010/main" val="157904846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smtClean="0"/>
          </a:p>
        </p:txBody>
      </p:sp>
      <p:sp>
        <p:nvSpPr>
          <p:cNvPr id="4" name="Slide Number Placeholder 3"/>
          <p:cNvSpPr>
            <a:spLocks noGrp="1"/>
          </p:cNvSpPr>
          <p:nvPr>
            <p:ph type="sldNum" sz="quarter" idx="10"/>
          </p:nvPr>
        </p:nvSpPr>
        <p:spPr/>
        <p:txBody>
          <a:bodyPr/>
          <a:lstStyle/>
          <a:p>
            <a:fld id="{27B491A9-5D56-A448-96C7-EB6CC08E6C9E}" type="slidenum">
              <a:rPr lang="en-US" altLang="en-US" smtClean="0"/>
              <a:pPr/>
              <a:t>8</a:t>
            </a:fld>
            <a:endParaRPr lang="en-US" altLang="en-US" dirty="0"/>
          </a:p>
        </p:txBody>
      </p:sp>
    </p:spTree>
    <p:extLst>
      <p:ext uri="{BB962C8B-B14F-4D97-AF65-F5344CB8AC3E}">
        <p14:creationId xmlns:p14="http://schemas.microsoft.com/office/powerpoint/2010/main" val="157904846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smtClean="0"/>
          </a:p>
        </p:txBody>
      </p:sp>
      <p:sp>
        <p:nvSpPr>
          <p:cNvPr id="4" name="Slide Number Placeholder 3"/>
          <p:cNvSpPr>
            <a:spLocks noGrp="1"/>
          </p:cNvSpPr>
          <p:nvPr>
            <p:ph type="sldNum" sz="quarter" idx="10"/>
          </p:nvPr>
        </p:nvSpPr>
        <p:spPr/>
        <p:txBody>
          <a:bodyPr/>
          <a:lstStyle/>
          <a:p>
            <a:fld id="{27B491A9-5D56-A448-96C7-EB6CC08E6C9E}" type="slidenum">
              <a:rPr lang="en-US" altLang="en-US" smtClean="0"/>
              <a:pPr/>
              <a:t>9</a:t>
            </a:fld>
            <a:endParaRPr lang="en-US" altLang="en-US" dirty="0"/>
          </a:p>
        </p:txBody>
      </p:sp>
    </p:spTree>
    <p:extLst>
      <p:ext uri="{BB962C8B-B14F-4D97-AF65-F5344CB8AC3E}">
        <p14:creationId xmlns:p14="http://schemas.microsoft.com/office/powerpoint/2010/main" val="284894708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Chapter Opener">
    <p:spTree>
      <p:nvGrpSpPr>
        <p:cNvPr id="1" name="Shape 17"/>
        <p:cNvGrpSpPr/>
        <p:nvPr/>
      </p:nvGrpSpPr>
      <p:grpSpPr>
        <a:xfrm>
          <a:off x="0" y="0"/>
          <a:ext cx="0" cy="0"/>
          <a:chOff x="0" y="0"/>
          <a:chExt cx="0" cy="0"/>
        </a:xfrm>
      </p:grpSpPr>
      <p:sp>
        <p:nvSpPr>
          <p:cNvPr id="5" name="Rectangle 4"/>
          <p:cNvSpPr/>
          <p:nvPr userDrawn="1"/>
        </p:nvSpPr>
        <p:spPr>
          <a:xfrm>
            <a:off x="0" y="2166816"/>
            <a:ext cx="9144000" cy="2524369"/>
          </a:xfrm>
          <a:prstGeom prst="rect">
            <a:avLst/>
          </a:prstGeom>
          <a:solidFill>
            <a:srgbClr val="3333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Clr>
                <a:srgbClr val="526B6B"/>
              </a:buClr>
            </a:pPr>
            <a:endParaRPr lang="en-US" dirty="0"/>
          </a:p>
        </p:txBody>
      </p:sp>
      <p:sp>
        <p:nvSpPr>
          <p:cNvPr id="2" name="Title 1"/>
          <p:cNvSpPr>
            <a:spLocks noGrp="1"/>
          </p:cNvSpPr>
          <p:nvPr>
            <p:ph type="title"/>
          </p:nvPr>
        </p:nvSpPr>
        <p:spPr>
          <a:xfrm>
            <a:off x="457200" y="2362200"/>
            <a:ext cx="8229600" cy="1257306"/>
          </a:xfrm>
        </p:spPr>
        <p:txBody>
          <a:bodyPr/>
          <a:lstStyle>
            <a:lvl1pPr algn="ctr">
              <a:defRPr>
                <a:solidFill>
                  <a:schemeClr val="tx1"/>
                </a:solidFill>
              </a:defRPr>
            </a:lvl1pPr>
          </a:lstStyle>
          <a:p>
            <a:r>
              <a:rPr lang="en-US" dirty="0" smtClean="0"/>
              <a:t>Click to edit Master title style</a:t>
            </a:r>
            <a:endParaRPr lang="en-US" dirty="0"/>
          </a:p>
        </p:txBody>
      </p:sp>
      <p:sp>
        <p:nvSpPr>
          <p:cNvPr id="8" name="Subtitle 1"/>
          <p:cNvSpPr>
            <a:spLocks noGrp="1"/>
          </p:cNvSpPr>
          <p:nvPr>
            <p:ph sz="quarter" idx="15"/>
          </p:nvPr>
        </p:nvSpPr>
        <p:spPr>
          <a:xfrm>
            <a:off x="703196" y="3771906"/>
            <a:ext cx="7737608" cy="672804"/>
          </a:xfrm>
        </p:spPr>
        <p:txBody>
          <a:bodyPr/>
          <a:lstStyle>
            <a:lvl1pPr algn="l">
              <a:buClr>
                <a:srgbClr val="3333CC"/>
              </a:buClr>
              <a:defRPr/>
            </a:lvl1pPr>
            <a:lvl2pPr algn="l">
              <a:buClr>
                <a:srgbClr val="3333CC"/>
              </a:buClr>
              <a:defRPr/>
            </a:lvl2pPr>
            <a:lvl3pPr algn="l">
              <a:buClr>
                <a:srgbClr val="3333CC"/>
              </a:buClr>
              <a:defRPr/>
            </a:lvl3pPr>
            <a:lvl4pPr algn="l">
              <a:buClr>
                <a:srgbClr val="3333CC"/>
              </a:buClr>
              <a:defRPr/>
            </a:lvl4pPr>
            <a:lvl5pPr algn="l">
              <a:buClr>
                <a:srgbClr val="3333CC"/>
              </a:buClr>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086687884"/>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6" name="Rectangle 5"/>
          <p:cNvSpPr/>
          <p:nvPr/>
        </p:nvSpPr>
        <p:spPr>
          <a:xfrm>
            <a:off x="0" y="0"/>
            <a:ext cx="9144000" cy="1295400"/>
          </a:xfrm>
          <a:prstGeom prst="rect">
            <a:avLst/>
          </a:prstGeom>
          <a:solidFill>
            <a:srgbClr val="3333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45720" y="19050"/>
            <a:ext cx="9052560" cy="1257300"/>
          </a:xfrm>
        </p:spPr>
        <p:txBody>
          <a:bodyPr/>
          <a:lstStyle/>
          <a:p>
            <a:r>
              <a:rPr lang="en-US" smtClean="0"/>
              <a:t>Click to edit Master title style</a:t>
            </a:r>
            <a:endParaRPr lang="en-US"/>
          </a:p>
        </p:txBody>
      </p:sp>
      <p:sp>
        <p:nvSpPr>
          <p:cNvPr id="8" name="Content Placeholder 7"/>
          <p:cNvSpPr>
            <a:spLocks noGrp="1"/>
          </p:cNvSpPr>
          <p:nvPr>
            <p:ph sz="quarter" idx="10"/>
          </p:nvPr>
        </p:nvSpPr>
        <p:spPr>
          <a:xfrm>
            <a:off x="247305" y="1407393"/>
            <a:ext cx="4019896" cy="308840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9" name="Content Placeholder 7"/>
          <p:cNvSpPr>
            <a:spLocks noGrp="1"/>
          </p:cNvSpPr>
          <p:nvPr>
            <p:ph sz="quarter" idx="11"/>
          </p:nvPr>
        </p:nvSpPr>
        <p:spPr>
          <a:xfrm>
            <a:off x="4666904" y="1417784"/>
            <a:ext cx="4019896" cy="308840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6"/>
          <p:cNvSpPr/>
          <p:nvPr userDrawn="1"/>
        </p:nvSpPr>
        <p:spPr>
          <a:xfrm>
            <a:off x="0" y="6338047"/>
            <a:ext cx="9144000" cy="533400"/>
          </a:xfrm>
          <a:prstGeom prst="rect">
            <a:avLst/>
          </a:prstGeom>
          <a:solidFill>
            <a:srgbClr val="3333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Content Placeholder 3"/>
          <p:cNvSpPr>
            <a:spLocks noGrp="1"/>
          </p:cNvSpPr>
          <p:nvPr>
            <p:ph sz="quarter" idx="12"/>
          </p:nvPr>
        </p:nvSpPr>
        <p:spPr>
          <a:xfrm>
            <a:off x="228600" y="4724400"/>
            <a:ext cx="8458200" cy="1143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282655436"/>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Figure+Caption">
    <p:spTree>
      <p:nvGrpSpPr>
        <p:cNvPr id="1" name=""/>
        <p:cNvGrpSpPr/>
        <p:nvPr/>
      </p:nvGrpSpPr>
      <p:grpSpPr>
        <a:xfrm>
          <a:off x="0" y="0"/>
          <a:ext cx="0" cy="0"/>
          <a:chOff x="0" y="0"/>
          <a:chExt cx="0" cy="0"/>
        </a:xfrm>
      </p:grpSpPr>
      <p:sp>
        <p:nvSpPr>
          <p:cNvPr id="12" name="Rectangle 11"/>
          <p:cNvSpPr/>
          <p:nvPr userDrawn="1"/>
        </p:nvSpPr>
        <p:spPr>
          <a:xfrm>
            <a:off x="0" y="0"/>
            <a:ext cx="9144000" cy="1295400"/>
          </a:xfrm>
          <a:prstGeom prst="rect">
            <a:avLst/>
          </a:prstGeom>
          <a:solidFill>
            <a:srgbClr val="3333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45720" y="25400"/>
            <a:ext cx="9052560" cy="1257300"/>
          </a:xfrm>
        </p:spPr>
        <p:txBody>
          <a:bodyPr>
            <a:normAutofit/>
          </a:bodyPr>
          <a:lstStyle>
            <a:lvl1pPr>
              <a:defRPr sz="3600">
                <a:solidFill>
                  <a:schemeClr val="bg1"/>
                </a:solidFill>
                <a:latin typeface="Arial" pitchFamily="34" charset="0"/>
                <a:cs typeface="Arial" pitchFamily="34" charset="0"/>
              </a:defRPr>
            </a:lvl1pPr>
          </a:lstStyle>
          <a:p>
            <a:r>
              <a:rPr lang="en-US" dirty="0" smtClean="0"/>
              <a:t>Click to edit Master title style</a:t>
            </a:r>
            <a:endParaRPr lang="en-US" dirty="0"/>
          </a:p>
        </p:txBody>
      </p:sp>
      <p:sp>
        <p:nvSpPr>
          <p:cNvPr id="3" name="Content Placeholder 2"/>
          <p:cNvSpPr>
            <a:spLocks noGrp="1"/>
          </p:cNvSpPr>
          <p:nvPr>
            <p:ph idx="1"/>
          </p:nvPr>
        </p:nvSpPr>
        <p:spPr>
          <a:xfrm>
            <a:off x="243114" y="1415142"/>
            <a:ext cx="8610600" cy="1365080"/>
          </a:xfrm>
        </p:spPr>
        <p:txBody>
          <a:bodyPr/>
          <a:lstStyle>
            <a:lvl1pPr marL="457200" indent="-457200">
              <a:buClr>
                <a:srgbClr val="3333CC"/>
              </a:buClr>
              <a:buFont typeface="Arial" pitchFamily="34" charset="0"/>
              <a:buChar char="•"/>
              <a:defRPr sz="2600">
                <a:latin typeface="Arial" pitchFamily="34" charset="0"/>
                <a:cs typeface="Arial" pitchFamily="34" charset="0"/>
              </a:defRPr>
            </a:lvl1pPr>
            <a:lvl2pPr>
              <a:buClr>
                <a:srgbClr val="3333CC"/>
              </a:buClr>
              <a:defRPr sz="2400">
                <a:latin typeface="Arial" pitchFamily="34" charset="0"/>
                <a:cs typeface="Arial" pitchFamily="34" charset="0"/>
              </a:defRPr>
            </a:lvl2pPr>
            <a:lvl3pPr marL="1143000" indent="-228600">
              <a:buClr>
                <a:srgbClr val="3333CC"/>
              </a:buClr>
              <a:buFont typeface="Wingdings" pitchFamily="2" charset="2"/>
              <a:buChar char="§"/>
              <a:defRPr sz="2200">
                <a:latin typeface="Arial" pitchFamily="34" charset="0"/>
                <a:cs typeface="Arial" pitchFamily="34" charset="0"/>
              </a:defRPr>
            </a:lvl3pPr>
            <a:lvl4pPr marL="1371600" indent="0">
              <a:buClr>
                <a:srgbClr val="3333CC"/>
              </a:buClr>
              <a:buFontTx/>
              <a:buNone/>
              <a:defRPr>
                <a:latin typeface="Arial" pitchFamily="34" charset="0"/>
                <a:cs typeface="Arial" pitchFamily="34" charset="0"/>
              </a:defRPr>
            </a:lvl4pPr>
            <a:lvl5pPr marL="1828800" indent="0">
              <a:buClr>
                <a:srgbClr val="3333CC"/>
              </a:buClr>
              <a:buFontTx/>
              <a:buNone/>
              <a:defRPr sz="1800">
                <a:latin typeface="Arial" pitchFamily="34" charset="0"/>
                <a:cs typeface="Arial"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Picture Placeholder 5"/>
          <p:cNvSpPr>
            <a:spLocks noGrp="1"/>
          </p:cNvSpPr>
          <p:nvPr>
            <p:ph type="pic" sz="quarter" idx="11"/>
          </p:nvPr>
        </p:nvSpPr>
        <p:spPr>
          <a:xfrm>
            <a:off x="990600" y="3200400"/>
            <a:ext cx="1990680" cy="1219200"/>
          </a:xfrm>
        </p:spPr>
        <p:txBody>
          <a:bodyPr/>
          <a:lstStyle/>
          <a:p>
            <a:endParaRPr lang="en-US" dirty="0"/>
          </a:p>
        </p:txBody>
      </p:sp>
      <p:sp>
        <p:nvSpPr>
          <p:cNvPr id="16" name="Table Placeholder 15"/>
          <p:cNvSpPr>
            <a:spLocks noGrp="1"/>
          </p:cNvSpPr>
          <p:nvPr>
            <p:ph type="tbl" sz="quarter" idx="12"/>
          </p:nvPr>
        </p:nvSpPr>
        <p:spPr>
          <a:xfrm>
            <a:off x="6172200" y="3200400"/>
            <a:ext cx="2362200" cy="1219200"/>
          </a:xfrm>
        </p:spPr>
        <p:txBody>
          <a:bodyPr/>
          <a:lstStyle/>
          <a:p>
            <a:endParaRPr lang="en-US" dirty="0"/>
          </a:p>
        </p:txBody>
      </p:sp>
      <p:sp>
        <p:nvSpPr>
          <p:cNvPr id="11" name="Text Placeholder 4"/>
          <p:cNvSpPr>
            <a:spLocks noGrp="1"/>
          </p:cNvSpPr>
          <p:nvPr>
            <p:ph type="body" sz="quarter" idx="10"/>
          </p:nvPr>
        </p:nvSpPr>
        <p:spPr>
          <a:xfrm>
            <a:off x="241662" y="4753428"/>
            <a:ext cx="8673738" cy="1306734"/>
          </a:xfrm>
        </p:spPr>
        <p:txBody>
          <a:bodyPr/>
          <a:lstStyle>
            <a:lvl1pPr>
              <a:buClr>
                <a:srgbClr val="3333CC"/>
              </a:buClr>
              <a:defRPr/>
            </a:lvl1pPr>
            <a:lvl2pPr>
              <a:buClr>
                <a:srgbClr val="3333CC"/>
              </a:buClr>
              <a:defRPr/>
            </a:lvl2pPr>
            <a:lvl3pPr>
              <a:buClr>
                <a:srgbClr val="3333CC"/>
              </a:buClr>
              <a:defRPr/>
            </a:lvl3pPr>
            <a:lvl4pPr>
              <a:buClr>
                <a:srgbClr val="3333CC"/>
              </a:buClr>
              <a:defRPr/>
            </a:lvl4pPr>
            <a:lvl5pPr>
              <a:buClr>
                <a:srgbClr val="3333CC"/>
              </a:buClr>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0" name="Rectangle 9"/>
          <p:cNvSpPr/>
          <p:nvPr userDrawn="1"/>
        </p:nvSpPr>
        <p:spPr>
          <a:xfrm>
            <a:off x="0" y="6338047"/>
            <a:ext cx="9144000" cy="533400"/>
          </a:xfrm>
          <a:prstGeom prst="rect">
            <a:avLst/>
          </a:prstGeom>
          <a:solidFill>
            <a:srgbClr val="3333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Picture Placeholder 4"/>
          <p:cNvSpPr>
            <a:spLocks noGrp="1"/>
          </p:cNvSpPr>
          <p:nvPr>
            <p:ph type="pic" sz="quarter" idx="13"/>
          </p:nvPr>
        </p:nvSpPr>
        <p:spPr>
          <a:xfrm>
            <a:off x="3505200" y="3200400"/>
            <a:ext cx="2057400" cy="1219200"/>
          </a:xfrm>
        </p:spPr>
        <p:txBody>
          <a:bodyPr/>
          <a:lstStyle/>
          <a:p>
            <a:endParaRPr lang="en-US"/>
          </a:p>
        </p:txBody>
      </p:sp>
    </p:spTree>
    <p:extLst>
      <p:ext uri="{BB962C8B-B14F-4D97-AF65-F5344CB8AC3E}">
        <p14:creationId xmlns:p14="http://schemas.microsoft.com/office/powerpoint/2010/main" val="373740667"/>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 y="76200"/>
            <a:ext cx="9052560" cy="1143000"/>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00287653"/>
      </p:ext>
    </p:extLst>
  </p:cSld>
  <p:clrMap bg1="lt1" tx1="dk1" bg2="lt2" tx2="dk2" accent1="accent1" accent2="accent2" accent3="accent3" accent4="accent4" accent5="accent5" accent6="accent6" hlink="hlink" folHlink="folHlink"/>
  <p:sldLayoutIdLst>
    <p:sldLayoutId id="2147483703" r:id="rId1"/>
    <p:sldLayoutId id="2147483696" r:id="rId2"/>
    <p:sldLayoutId id="2147483697" r:id="rId3"/>
  </p:sldLayoutIdLst>
  <p:transition spd="med">
    <p:fade/>
  </p:transition>
  <p:timing>
    <p:tnLst>
      <p:par>
        <p:cTn id="1" dur="indefinite" restart="never" nodeType="tmRoot"/>
      </p:par>
    </p:tnLst>
  </p:timing>
  <p:txStyles>
    <p:titleStyle>
      <a:lvl1pPr algn="ctr" defTabSz="914400" rtl="0" eaLnBrk="1" latinLnBrk="0" hangingPunct="1">
        <a:spcBef>
          <a:spcPct val="0"/>
        </a:spcBef>
        <a:buNone/>
        <a:defRPr sz="3600" kern="1200">
          <a:solidFill>
            <a:schemeClr val="bg1"/>
          </a:solidFill>
          <a:latin typeface="Arial" pitchFamily="34" charset="0"/>
          <a:ea typeface="+mj-ea"/>
          <a:cs typeface="Arial" pitchFamily="34" charset="0"/>
        </a:defRPr>
      </a:lvl1pPr>
    </p:titleStyle>
    <p:bodyStyle>
      <a:lvl1pPr marL="461963" indent="-461963" algn="l" defTabSz="914400" rtl="0" eaLnBrk="1" latinLnBrk="0" hangingPunct="1">
        <a:spcBef>
          <a:spcPct val="20000"/>
        </a:spcBef>
        <a:buClr>
          <a:srgbClr val="3333CC"/>
        </a:buClr>
        <a:buFont typeface="Arial" pitchFamily="34" charset="0"/>
        <a:buChar char="•"/>
        <a:defRPr sz="2600" kern="1200">
          <a:solidFill>
            <a:schemeClr val="tx1"/>
          </a:solidFill>
          <a:latin typeface="Arial" pitchFamily="34" charset="0"/>
          <a:ea typeface="+mn-ea"/>
          <a:cs typeface="Arial" pitchFamily="34" charset="0"/>
        </a:defRPr>
      </a:lvl1pPr>
      <a:lvl2pPr marL="914400" indent="-457200" algn="l" defTabSz="914400" rtl="0" eaLnBrk="1" latinLnBrk="0" hangingPunct="1">
        <a:spcBef>
          <a:spcPct val="20000"/>
        </a:spcBef>
        <a:buClr>
          <a:srgbClr val="3333CC"/>
        </a:buClr>
        <a:buFont typeface="Arial" pitchFamily="34" charset="0"/>
        <a:buChar char="–"/>
        <a:defRPr sz="2400" kern="1200">
          <a:solidFill>
            <a:schemeClr val="tx1"/>
          </a:solidFill>
          <a:latin typeface="Arial" pitchFamily="34" charset="0"/>
          <a:ea typeface="+mn-ea"/>
          <a:cs typeface="Arial" pitchFamily="34" charset="0"/>
        </a:defRPr>
      </a:lvl2pPr>
      <a:lvl3pPr marL="1371600" indent="-457200" algn="l" defTabSz="914400" rtl="0" eaLnBrk="1" latinLnBrk="0" hangingPunct="1">
        <a:spcBef>
          <a:spcPct val="20000"/>
        </a:spcBef>
        <a:buClr>
          <a:srgbClr val="3333CC"/>
        </a:buClr>
        <a:buFont typeface="Wingdings" pitchFamily="2" charset="2"/>
        <a:buChar char="§"/>
        <a:defRPr sz="2200" kern="1200">
          <a:solidFill>
            <a:schemeClr val="tx1"/>
          </a:solidFill>
          <a:latin typeface="Arial" pitchFamily="34" charset="0"/>
          <a:ea typeface="+mn-ea"/>
          <a:cs typeface="Arial" pitchFamily="34" charset="0"/>
        </a:defRPr>
      </a:lvl3pPr>
      <a:lvl4pPr marL="1820863" indent="-449263" algn="l" defTabSz="914400" rtl="0" eaLnBrk="1" latinLnBrk="0" hangingPunct="1">
        <a:spcBef>
          <a:spcPct val="20000"/>
        </a:spcBef>
        <a:buClr>
          <a:srgbClr val="3333CC"/>
        </a:buClr>
        <a:buFont typeface="Courier New" pitchFamily="49" charset="0"/>
        <a:buChar char="o"/>
        <a:defRPr sz="2000" kern="1200">
          <a:solidFill>
            <a:schemeClr val="tx1"/>
          </a:solidFill>
          <a:latin typeface="Arial" pitchFamily="34" charset="0"/>
          <a:ea typeface="+mn-ea"/>
          <a:cs typeface="Arial" pitchFamily="34" charset="0"/>
        </a:defRPr>
      </a:lvl4pPr>
      <a:lvl5pPr marL="2286000" indent="-457200" algn="l" defTabSz="914400" rtl="0" eaLnBrk="1" latinLnBrk="0" hangingPunct="1">
        <a:spcBef>
          <a:spcPct val="20000"/>
        </a:spcBef>
        <a:buClr>
          <a:srgbClr val="3333CC"/>
        </a:buClr>
        <a:buFont typeface="Arial" pitchFamily="34" charset="0"/>
        <a:buChar char="»"/>
        <a:defRPr sz="1800" kern="1200">
          <a:solidFill>
            <a:schemeClr val="tx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2.xml"/><Relationship Id="rId1" Type="http://schemas.openxmlformats.org/officeDocument/2006/relationships/vmlDrawing" Target="../drawings/vmlDrawing6.vml"/><Relationship Id="rId5" Type="http://schemas.openxmlformats.org/officeDocument/2006/relationships/image" Target="../media/image13.wmf"/><Relationship Id="rId4" Type="http://schemas.openxmlformats.org/officeDocument/2006/relationships/oleObject" Target="../embeddings/oleObject8.bin"/></Relationships>
</file>

<file path=ppt/slides/_rels/slide1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oleObject" Target="../embeddings/oleObject9.bin"/><Relationship Id="rId2" Type="http://schemas.openxmlformats.org/officeDocument/2006/relationships/slideLayout" Target="../slideLayouts/slideLayout2.xml"/><Relationship Id="rId1" Type="http://schemas.openxmlformats.org/officeDocument/2006/relationships/vmlDrawing" Target="../drawings/vmlDrawing7.vml"/><Relationship Id="rId4" Type="http://schemas.openxmlformats.org/officeDocument/2006/relationships/image" Target="../media/image15.wmf"/></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2.xml"/><Relationship Id="rId7" Type="http://schemas.openxmlformats.org/officeDocument/2006/relationships/image" Target="../media/image18.png"/><Relationship Id="rId2" Type="http://schemas.openxmlformats.org/officeDocument/2006/relationships/slideLayout" Target="../slideLayouts/slideLayout3.xml"/><Relationship Id="rId1" Type="http://schemas.openxmlformats.org/officeDocument/2006/relationships/vmlDrawing" Target="../drawings/vmlDrawing8.vml"/><Relationship Id="rId6" Type="http://schemas.openxmlformats.org/officeDocument/2006/relationships/image" Target="../media/image17.png"/><Relationship Id="rId5" Type="http://schemas.openxmlformats.org/officeDocument/2006/relationships/image" Target="../media/image16.wmf"/><Relationship Id="rId4" Type="http://schemas.openxmlformats.org/officeDocument/2006/relationships/oleObject" Target="../embeddings/oleObject10.bin"/></Relationships>
</file>

<file path=ppt/slides/_rels/slide14.xml.rels><?xml version="1.0" encoding="UTF-8" standalone="yes"?>
<Relationships xmlns="http://schemas.openxmlformats.org/package/2006/relationships"><Relationship Id="rId3" Type="http://schemas.openxmlformats.org/officeDocument/2006/relationships/oleObject" Target="../embeddings/oleObject11.bin"/><Relationship Id="rId2" Type="http://schemas.openxmlformats.org/officeDocument/2006/relationships/slideLayout" Target="../slideLayouts/slideLayout2.xml"/><Relationship Id="rId1" Type="http://schemas.openxmlformats.org/officeDocument/2006/relationships/vmlDrawing" Target="../drawings/vmlDrawing9.vml"/><Relationship Id="rId6" Type="http://schemas.openxmlformats.org/officeDocument/2006/relationships/image" Target="../media/image20.wmf"/><Relationship Id="rId5" Type="http://schemas.openxmlformats.org/officeDocument/2006/relationships/oleObject" Target="../embeddings/oleObject12.bin"/><Relationship Id="rId4" Type="http://schemas.openxmlformats.org/officeDocument/2006/relationships/image" Target="../media/image19.wmf"/></Relationships>
</file>

<file path=ppt/slides/_rels/slide15.xml.rels><?xml version="1.0" encoding="UTF-8" standalone="yes"?>
<Relationships xmlns="http://schemas.openxmlformats.org/package/2006/relationships"><Relationship Id="rId2" Type="http://schemas.openxmlformats.org/officeDocument/2006/relationships/image" Target="../media/image21.emf"/><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4.xml"/><Relationship Id="rId1" Type="http://schemas.openxmlformats.org/officeDocument/2006/relationships/slideLayout" Target="../slideLayouts/slideLayout3.xml"/><Relationship Id="rId4" Type="http://schemas.openxmlformats.org/officeDocument/2006/relationships/image" Target="../media/image24.emf"/></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7" Type="http://schemas.openxmlformats.org/officeDocument/2006/relationships/image" Target="../media/image3.wmf"/><Relationship Id="rId2" Type="http://schemas.openxmlformats.org/officeDocument/2006/relationships/slideLayout" Target="../slideLayouts/slideLayout2.xml"/><Relationship Id="rId1" Type="http://schemas.openxmlformats.org/officeDocument/2006/relationships/vmlDrawing" Target="../drawings/vmlDrawing1.vml"/><Relationship Id="rId6" Type="http://schemas.openxmlformats.org/officeDocument/2006/relationships/oleObject" Target="../embeddings/oleObject2.bin"/><Relationship Id="rId5" Type="http://schemas.openxmlformats.org/officeDocument/2006/relationships/image" Target="../media/image2.wmf"/><Relationship Id="rId4" Type="http://schemas.openxmlformats.org/officeDocument/2006/relationships/oleObject" Target="../embeddings/oleObject1.bin"/></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7" Type="http://schemas.openxmlformats.org/officeDocument/2006/relationships/image" Target="../media/image5.png"/><Relationship Id="rId2" Type="http://schemas.openxmlformats.org/officeDocument/2006/relationships/slideLayout" Target="../slideLayouts/slideLayout2.xml"/><Relationship Id="rId1" Type="http://schemas.openxmlformats.org/officeDocument/2006/relationships/vmlDrawing" Target="../drawings/vmlDrawing2.vml"/><Relationship Id="rId6" Type="http://schemas.openxmlformats.org/officeDocument/2006/relationships/image" Target="../media/image4.wmf"/><Relationship Id="rId5" Type="http://schemas.openxmlformats.org/officeDocument/2006/relationships/oleObject" Target="../embeddings/oleObject3.bin"/><Relationship Id="rId4" Type="http://schemas.openxmlformats.org/officeDocument/2006/relationships/image" Target="../media/image7.pn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7" Type="http://schemas.openxmlformats.org/officeDocument/2006/relationships/image" Target="../media/image8.png"/><Relationship Id="rId2" Type="http://schemas.openxmlformats.org/officeDocument/2006/relationships/slideLayout" Target="../slideLayouts/slideLayout2.xml"/><Relationship Id="rId1" Type="http://schemas.openxmlformats.org/officeDocument/2006/relationships/vmlDrawing" Target="../drawings/vmlDrawing3.vml"/><Relationship Id="rId6" Type="http://schemas.openxmlformats.org/officeDocument/2006/relationships/image" Target="../media/image6.wmf"/><Relationship Id="rId5" Type="http://schemas.openxmlformats.org/officeDocument/2006/relationships/oleObject" Target="../embeddings/oleObject4.bin"/><Relationship Id="rId4" Type="http://schemas.openxmlformats.org/officeDocument/2006/relationships/image" Target="../media/image10.png"/></Relationships>
</file>

<file path=ppt/slides/_rels/slide7.xml.rels><?xml version="1.0" encoding="UTF-8" standalone="yes"?>
<Relationships xmlns="http://schemas.openxmlformats.org/package/2006/relationships"><Relationship Id="rId8" Type="http://schemas.openxmlformats.org/officeDocument/2006/relationships/image" Target="../media/image10.wmf"/><Relationship Id="rId3" Type="http://schemas.openxmlformats.org/officeDocument/2006/relationships/notesSlide" Target="../notesSlides/notesSlide7.xml"/><Relationship Id="rId7" Type="http://schemas.openxmlformats.org/officeDocument/2006/relationships/oleObject" Target="../embeddings/oleObject6.bin"/><Relationship Id="rId2" Type="http://schemas.openxmlformats.org/officeDocument/2006/relationships/slideLayout" Target="../slideLayouts/slideLayout2.xml"/><Relationship Id="rId1" Type="http://schemas.openxmlformats.org/officeDocument/2006/relationships/vmlDrawing" Target="../drawings/vmlDrawing4.vml"/><Relationship Id="rId6" Type="http://schemas.openxmlformats.org/officeDocument/2006/relationships/image" Target="../media/image9.wmf"/><Relationship Id="rId5" Type="http://schemas.openxmlformats.org/officeDocument/2006/relationships/oleObject" Target="../embeddings/oleObject5.bin"/><Relationship Id="rId4" Type="http://schemas.openxmlformats.org/officeDocument/2006/relationships/image" Target="../media/image13.png"/></Relationships>
</file>

<file path=ppt/slides/_rels/slide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2.xml"/><Relationship Id="rId1" Type="http://schemas.openxmlformats.org/officeDocument/2006/relationships/vmlDrawing" Target="../drawings/vmlDrawing5.vml"/><Relationship Id="rId5" Type="http://schemas.openxmlformats.org/officeDocument/2006/relationships/image" Target="../media/image12.wmf"/><Relationship Id="rId4" Type="http://schemas.openxmlformats.org/officeDocument/2006/relationships/oleObject" Target="../embeddings/oleObject7.bin"/></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580519"/>
            <a:ext cx="8229600" cy="858756"/>
          </a:xfrm>
        </p:spPr>
        <p:txBody>
          <a:bodyPr>
            <a:normAutofit/>
          </a:bodyPr>
          <a:lstStyle/>
          <a:p>
            <a:r>
              <a:rPr lang="en-US" b="1" dirty="0">
                <a:solidFill>
                  <a:schemeClr val="bg1"/>
                </a:solidFill>
              </a:rPr>
              <a:t>Sections 2</a:t>
            </a:r>
            <a:r>
              <a:rPr lang="en-US" b="1" dirty="0" smtClean="0">
                <a:solidFill>
                  <a:schemeClr val="bg1"/>
                </a:solidFill>
              </a:rPr>
              <a:t>.1</a:t>
            </a:r>
            <a:endParaRPr lang="en-US" b="1" dirty="0">
              <a:solidFill>
                <a:schemeClr val="bg1"/>
              </a:solidFill>
            </a:endParaRPr>
          </a:p>
        </p:txBody>
      </p:sp>
      <p:sp>
        <p:nvSpPr>
          <p:cNvPr id="3" name="Text Placeholder 2"/>
          <p:cNvSpPr>
            <a:spLocks noGrp="1"/>
          </p:cNvSpPr>
          <p:nvPr>
            <p:ph sz="quarter" idx="15"/>
          </p:nvPr>
        </p:nvSpPr>
        <p:spPr>
          <a:xfrm>
            <a:off x="703196" y="3657600"/>
            <a:ext cx="7737608" cy="611640"/>
          </a:xfrm>
          <a:noFill/>
        </p:spPr>
        <p:txBody>
          <a:bodyPr anchor="ctr">
            <a:normAutofit/>
          </a:bodyPr>
          <a:lstStyle/>
          <a:p>
            <a:pPr algn="ctr">
              <a:spcBef>
                <a:spcPts val="0"/>
              </a:spcBef>
              <a:buClr>
                <a:srgbClr val="008080"/>
              </a:buClr>
              <a:buSzPct val="25000"/>
              <a:buNone/>
            </a:pPr>
            <a:r>
              <a:rPr lang="en-US" altLang="en-US" sz="3400" dirty="0">
                <a:solidFill>
                  <a:schemeClr val="bg1"/>
                </a:solidFill>
                <a:ea typeface="Arial Black"/>
              </a:rPr>
              <a:t>Chapter </a:t>
            </a:r>
            <a:r>
              <a:rPr lang="en-US" altLang="en-US" sz="3400" dirty="0" smtClean="0">
                <a:solidFill>
                  <a:schemeClr val="bg1"/>
                </a:solidFill>
                <a:ea typeface="Arial Black"/>
              </a:rPr>
              <a:t>2</a:t>
            </a:r>
            <a:endParaRPr lang="en-US" sz="3400" dirty="0" smtClean="0">
              <a:solidFill>
                <a:schemeClr val="bg1"/>
              </a:solidFill>
            </a:endParaRPr>
          </a:p>
        </p:txBody>
      </p:sp>
    </p:spTree>
    <p:extLst>
      <p:ext uri="{BB962C8B-B14F-4D97-AF65-F5344CB8AC3E}">
        <p14:creationId xmlns:p14="http://schemas.microsoft.com/office/powerpoint/2010/main" val="3619622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Standard Errors of </a:t>
            </a:r>
            <a:r>
              <a:rPr lang="en-US" dirty="0" smtClean="0"/>
              <a:t>Estimates (2 of 2)</a:t>
            </a:r>
            <a:endParaRPr lang="en-US" dirty="0"/>
          </a:p>
        </p:txBody>
      </p:sp>
      <p:graphicFrame>
        <p:nvGraphicFramePr>
          <p:cNvPr id="4" name="Object 3" descr="A text reads, In practice, we don’t know sigma subscript varepsilon, so estimate it with sigma hat subscript varepsilon.&#10;The next line reads, SE subscript beta hat subscript 1 equals sigma hat subscript varepsilon over square root of SSX open parenthesis SE of the slope close parenthesis.&#10;The next line reads, SE subscript beta hat subscript 0 equals sigma hat subscript varepsilon square root of 1 over n plus x bar superscript 2 over SSX open parenthesis SE of the intercept close parenthesis."/>
          <p:cNvGraphicFramePr>
            <a:graphicFrameLocks noGrp="1" noChangeAspect="1"/>
          </p:cNvGraphicFramePr>
          <p:nvPr>
            <p:extLst>
              <p:ext uri="{D42A27DB-BD31-4B8C-83A1-F6EECF244321}">
                <p14:modId xmlns:p14="http://schemas.microsoft.com/office/powerpoint/2010/main" val="1267334124"/>
              </p:ext>
            </p:extLst>
          </p:nvPr>
        </p:nvGraphicFramePr>
        <p:xfrm>
          <a:off x="533400" y="1538143"/>
          <a:ext cx="6882535" cy="3330864"/>
        </p:xfrm>
        <a:graphic>
          <a:graphicData uri="http://schemas.openxmlformats.org/presentationml/2006/ole">
            <mc:AlternateContent xmlns:mc="http://schemas.openxmlformats.org/markup-compatibility/2006">
              <mc:Choice xmlns:v="urn:schemas-microsoft-com:vml" Requires="v">
                <p:oleObj spid="_x0000_s16526" name="Equation" r:id="rId4" imgW="2997000" imgH="1447560" progId="Equation.DSMT4">
                  <p:embed/>
                </p:oleObj>
              </mc:Choice>
              <mc:Fallback>
                <p:oleObj name="Equation" r:id="rId4" imgW="2997000" imgH="1447560" progId="Equation.DSMT4">
                  <p:embed/>
                  <p:pic>
                    <p:nvPicPr>
                      <p:cNvPr id="0" name="Object 2" descr="Fe(s) followed by arrow Fe(l)"/>
                      <p:cNvPicPr>
                        <a:picLocks noGrp="1" noChangeAspect="1" noChangeArrowheads="1"/>
                      </p:cNvPicPr>
                      <p:nvPr/>
                    </p:nvPicPr>
                    <p:blipFill>
                      <a:blip r:embed="rId5"/>
                      <a:srcRect/>
                      <a:stretch>
                        <a:fillRect/>
                      </a:stretch>
                    </p:blipFill>
                    <p:spPr bwMode="auto">
                      <a:xfrm>
                        <a:off x="533400" y="1538143"/>
                        <a:ext cx="6882535" cy="33308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0" name="Content Placeholder 9"/>
          <p:cNvSpPr/>
          <p:nvPr/>
        </p:nvSpPr>
        <p:spPr>
          <a:xfrm>
            <a:off x="1934857" y="5527357"/>
            <a:ext cx="4580100" cy="492443"/>
          </a:xfrm>
          <a:prstGeom prst="rect">
            <a:avLst/>
          </a:prstGeom>
        </p:spPr>
        <p:txBody>
          <a:bodyPr wrap="none">
            <a:spAutoFit/>
          </a:bodyPr>
          <a:lstStyle/>
          <a:p>
            <a:r>
              <a:rPr lang="en-US" sz="2600" dirty="0"/>
              <a:t>(Alternate slide with formulas)</a:t>
            </a:r>
          </a:p>
        </p:txBody>
      </p:sp>
    </p:spTree>
    <p:extLst>
      <p:ext uri="{BB962C8B-B14F-4D97-AF65-F5344CB8AC3E}">
        <p14:creationId xmlns:p14="http://schemas.microsoft.com/office/powerpoint/2010/main" val="259548197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Simple Linear Regression: </a:t>
            </a:r>
            <a:r>
              <a:rPr lang="en-US" dirty="0" smtClean="0"/>
              <a:t>R (1 of 2)</a:t>
            </a:r>
            <a:endParaRPr lang="en-US" dirty="0"/>
          </a:p>
        </p:txBody>
      </p:sp>
      <p:pic>
        <p:nvPicPr>
          <p:cNvPr id="12" name="Picture 2" descr="A text reads, lesser than summary open parenthesis lm open parenthesis Final is similar to Midterm, dataequalsmydata close parenthesis close parenthesis. &#10;Call: lm open parenthesis formula equals Final is similar to Midterm, data equals mydata close parenthesis&#10;Residuals: Min, negative 18.4621; IQ, negative 6.3571; Median, 0.1354; 3Q, 5.7992; Max, 16.6279.&#10;A table below is titled Coefficients.&#10;The column head of the table reads: Estimate, Std. Error, t value, Pr open parenthesis lesser than absolute value of t close parenthesis.&#10;The data of the table are as follows:&#10;Row 1: Open parenthesis Intercept close parenthesis – Estimate, 18.6721; Std. Error, 9.3311; t value, 2.001; Pr open parenthesis lesser than absolute value of t close parenthesis, 0.0548 period.&#10;Row 2: Midterm - Estimate, 1.4925; Std. Error, 0.2413; t value, 6.186; Pr open parenthesis lesser than absolute value of t close parenthesis, 9.58eminus07 three asterisks.&#10;The Std. Error column is highlighted with a circle."/>
          <p:cNvPicPr>
            <a:picLocks noGrp="1" noChangeAspect="1" noChangeArrowheads="1"/>
          </p:cNvPicPr>
          <p:nvPr>
            <p:ph type="pic" sz="quarter" idx="13"/>
          </p:nvPr>
        </p:nvPicPr>
        <p:blipFill>
          <a:blip r:embed="rId3">
            <a:extLst>
              <a:ext uri="{28A0092B-C50C-407E-A947-70E740481C1C}">
                <a14:useLocalDpi xmlns:a14="http://schemas.microsoft.com/office/drawing/2010/main" val="0"/>
              </a:ext>
            </a:extLst>
          </a:blip>
          <a:stretch>
            <a:fillRect/>
          </a:stretch>
        </p:blipFill>
        <p:spPr bwMode="auto">
          <a:xfrm>
            <a:off x="649197" y="1546537"/>
            <a:ext cx="7919331" cy="45074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82130708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a:t>Inference for Slope and Intercept</a:t>
            </a:r>
          </a:p>
        </p:txBody>
      </p:sp>
      <p:sp>
        <p:nvSpPr>
          <p:cNvPr id="4" name="Content Placeholder 3"/>
          <p:cNvSpPr>
            <a:spLocks noGrp="1"/>
          </p:cNvSpPr>
          <p:nvPr>
            <p:ph sz="quarter" idx="10"/>
          </p:nvPr>
        </p:nvSpPr>
        <p:spPr>
          <a:xfrm>
            <a:off x="247305" y="1407393"/>
            <a:ext cx="2953095" cy="497607"/>
          </a:xfrm>
        </p:spPr>
        <p:txBody>
          <a:bodyPr/>
          <a:lstStyle/>
          <a:p>
            <a:pPr marL="0" indent="0">
              <a:buNone/>
            </a:pPr>
            <a:r>
              <a:rPr lang="en-US" dirty="0"/>
              <a:t>KEY FACT</a:t>
            </a:r>
            <a:r>
              <a:rPr lang="en-US" dirty="0" smtClean="0"/>
              <a:t>:</a:t>
            </a:r>
            <a:endParaRPr lang="en-US" dirty="0"/>
          </a:p>
        </p:txBody>
      </p:sp>
      <p:graphicFrame>
        <p:nvGraphicFramePr>
          <p:cNvPr id="8" name="Object 7" descr="A text reads, t equals beta hat subscript i minus beta subscript i over SE subscript beta hat subscript i is similar to t distribution with n minus 2 df&#10;A 100 open parenthesis 1 minus alpha close parenthesis percent level confidence interval for beta subscript i is: beta hat subscript i plus or minus t asterisk SE subscript beta hat subscript i."/>
          <p:cNvGraphicFramePr>
            <a:graphicFrameLocks noGrp="1" noChangeAspect="1"/>
          </p:cNvGraphicFramePr>
          <p:nvPr>
            <p:extLst>
              <p:ext uri="{D42A27DB-BD31-4B8C-83A1-F6EECF244321}">
                <p14:modId xmlns:p14="http://schemas.microsoft.com/office/powerpoint/2010/main" val="2130450553"/>
              </p:ext>
            </p:extLst>
          </p:nvPr>
        </p:nvGraphicFramePr>
        <p:xfrm>
          <a:off x="377825" y="2133600"/>
          <a:ext cx="7777163" cy="2635250"/>
        </p:xfrm>
        <a:graphic>
          <a:graphicData uri="http://schemas.openxmlformats.org/presentationml/2006/ole">
            <mc:AlternateContent xmlns:mc="http://schemas.openxmlformats.org/markup-compatibility/2006">
              <mc:Choice xmlns:v="urn:schemas-microsoft-com:vml" Requires="v">
                <p:oleObj spid="_x0000_s18561" name="Equation" r:id="rId3" imgW="3200400" imgH="1079280" progId="Equation.DSMT4">
                  <p:embed/>
                </p:oleObj>
              </mc:Choice>
              <mc:Fallback>
                <p:oleObj name="Equation" r:id="rId3" imgW="3200400" imgH="1079280" progId="Equation.DSMT4">
                  <p:embed/>
                  <p:pic>
                    <p:nvPicPr>
                      <p:cNvPr id="0" name="Object 4" descr="Fe(s) followed by arrow Fe(l)"/>
                      <p:cNvPicPr>
                        <a:picLocks noGrp="1" noChangeAspect="1" noChangeArrowheads="1"/>
                      </p:cNvPicPr>
                      <p:nvPr/>
                    </p:nvPicPr>
                    <p:blipFill>
                      <a:blip r:embed="rId4"/>
                      <a:srcRect/>
                      <a:stretch>
                        <a:fillRect/>
                      </a:stretch>
                    </p:blipFill>
                    <p:spPr bwMode="auto">
                      <a:xfrm>
                        <a:off x="377825" y="2133600"/>
                        <a:ext cx="7777163" cy="2635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227343390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dirty="0"/>
              <a:t>How to Find a t</a:t>
            </a:r>
            <a:r>
              <a:rPr lang="en-US" dirty="0" smtClean="0"/>
              <a:t>*</a:t>
            </a:r>
            <a:endParaRPr lang="en-US" dirty="0"/>
          </a:p>
        </p:txBody>
      </p:sp>
      <p:graphicFrame>
        <p:nvGraphicFramePr>
          <p:cNvPr id="6" name="Object 5" descr="A text reads. Use qt open parenthesis 1 minus alpha over 2, df close parenthesis in R."/>
          <p:cNvGraphicFramePr>
            <a:graphicFrameLocks noGrp="1" noChangeAspect="1"/>
          </p:cNvGraphicFramePr>
          <p:nvPr>
            <p:extLst>
              <p:ext uri="{D42A27DB-BD31-4B8C-83A1-F6EECF244321}">
                <p14:modId xmlns:p14="http://schemas.microsoft.com/office/powerpoint/2010/main" val="1650569249"/>
              </p:ext>
            </p:extLst>
          </p:nvPr>
        </p:nvGraphicFramePr>
        <p:xfrm>
          <a:off x="228600" y="1524000"/>
          <a:ext cx="3570288" cy="469900"/>
        </p:xfrm>
        <a:graphic>
          <a:graphicData uri="http://schemas.openxmlformats.org/presentationml/2006/ole">
            <mc:AlternateContent xmlns:mc="http://schemas.openxmlformats.org/markup-compatibility/2006">
              <mc:Choice xmlns:v="urn:schemas-microsoft-com:vml" Requires="v">
                <p:oleObj spid="_x0000_s19534" name="Equation" r:id="rId4" imgW="1549080" imgH="203040" progId="Equation.DSMT4">
                  <p:embed/>
                </p:oleObj>
              </mc:Choice>
              <mc:Fallback>
                <p:oleObj name="Equation" r:id="rId4" imgW="1549080" imgH="203040" progId="Equation.DSMT4">
                  <p:embed/>
                  <p:pic>
                    <p:nvPicPr>
                      <p:cNvPr id="0" name="Object 2" descr="Fe(s) followed by arrow Fe(l)"/>
                      <p:cNvPicPr>
                        <a:picLocks noGrp="1" noChangeAspect="1" noChangeArrowheads="1"/>
                      </p:cNvPicPr>
                      <p:nvPr/>
                    </p:nvPicPr>
                    <p:blipFill>
                      <a:blip r:embed="rId5"/>
                      <a:srcRect/>
                      <a:stretch>
                        <a:fillRect/>
                      </a:stretch>
                    </p:blipFill>
                    <p:spPr bwMode="auto">
                      <a:xfrm>
                        <a:off x="228600" y="1524000"/>
                        <a:ext cx="3570288" cy="469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pic>
        <p:nvPicPr>
          <p:cNvPr id="24" name="Picture 29" descr="The text reds, Hasht-star for 95 percent with 29 df&#10;Lesser than qt open parenthesis 0.975, 29 close parenthesis&#10;Open square bracket 1 close square bracket 2.04523"/>
          <p:cNvPicPr>
            <a:picLocks noGrp="1" noChangeAspect="1" noChangeArrowheads="1"/>
          </p:cNvPicPr>
          <p:nvPr>
            <p:ph type="pic" sz="quarter" idx="11"/>
          </p:nvPr>
        </p:nvPicPr>
        <p:blipFill>
          <a:blip r:embed="rId6">
            <a:extLst>
              <a:ext uri="{28A0092B-C50C-407E-A947-70E740481C1C}">
                <a14:useLocalDpi xmlns:a14="http://schemas.microsoft.com/office/drawing/2010/main" val="0"/>
              </a:ext>
            </a:extLst>
          </a:blip>
          <a:stretch>
            <a:fillRect/>
          </a:stretch>
        </p:blipFill>
        <p:spPr bwMode="auto">
          <a:xfrm>
            <a:off x="228600" y="2171700"/>
            <a:ext cx="4257675" cy="8763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1" name="Content Placeholder 10"/>
          <p:cNvSpPr>
            <a:spLocks noGrp="1"/>
          </p:cNvSpPr>
          <p:nvPr>
            <p:ph type="body" sz="quarter" idx="10"/>
          </p:nvPr>
        </p:nvSpPr>
        <p:spPr>
          <a:xfrm>
            <a:off x="228600" y="3179618"/>
            <a:ext cx="7885216" cy="554182"/>
          </a:xfrm>
        </p:spPr>
        <p:txBody>
          <a:bodyPr>
            <a:normAutofit/>
          </a:bodyPr>
          <a:lstStyle/>
          <a:p>
            <a:pPr marL="0" indent="0">
              <a:buNone/>
            </a:pPr>
            <a:r>
              <a:rPr lang="en-US" altLang="en-US" sz="2800" dirty="0"/>
              <a:t>R can create a CI for the slope in one step</a:t>
            </a:r>
            <a:r>
              <a:rPr lang="en-US" altLang="en-US" sz="2800" dirty="0" smtClean="0"/>
              <a:t>:</a:t>
            </a:r>
            <a:endParaRPr lang="en-US" altLang="en-US" sz="2800" dirty="0"/>
          </a:p>
        </p:txBody>
      </p:sp>
      <p:pic>
        <p:nvPicPr>
          <p:cNvPr id="9" name="Picture 49" descr="The text reads, Greater than mymodelequalslmopen parenthesis Final is similar to Midterm, data equals MidtermFinal close parenthesis&#10;Greater than confint open parenthesis mymodel close parenthesis&#10;A column head of the table reads, 2.5 percent and 97.5 percent&#10;Row 1: open parenthesis Intercept close parenthesis – 2.5 percent, negative 0.4122049; 7.5 percent, 37.756398.&#10;Row 2: open parenthesis Midterm close parenthesis – 2.5 percent, negative 0.9990233; 7.5 percent, 1.985977.&#10;Greater than confint open parenthesis mymodel, levelequals0.90 close parenthesis&#10;A column head of the table reads, 5 percent and 95 percent.&#10;Row 1: open parenthesis Intercept close parenthesis – 5 percent, 2.817323; 95 percent, 34.526870.&#10;Row 2: open parenthesis Midterm close parenthesis – 5 percent, 1.082532; 95 percent, 1.902468."/>
          <p:cNvPicPr>
            <a:picLocks noGrp="1" noChangeAspect="1" noChangeArrowheads="1"/>
          </p:cNvPicPr>
          <p:nvPr>
            <p:ph type="pic" sz="quarter" idx="13"/>
          </p:nvPr>
        </p:nvPicPr>
        <p:blipFill>
          <a:blip r:embed="rId7">
            <a:extLst>
              <a:ext uri="{28A0092B-C50C-407E-A947-70E740481C1C}">
                <a14:useLocalDpi xmlns:a14="http://schemas.microsoft.com/office/drawing/2010/main" val="0"/>
              </a:ext>
            </a:extLst>
          </a:blip>
          <a:stretch>
            <a:fillRect/>
          </a:stretch>
        </p:blipFill>
        <p:spPr bwMode="auto">
          <a:xfrm>
            <a:off x="220372" y="3886200"/>
            <a:ext cx="5843544" cy="231107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36167653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dirty="0"/>
              <a:t>t Tests for Slope and Intercept</a:t>
            </a:r>
          </a:p>
        </p:txBody>
      </p:sp>
      <p:graphicFrame>
        <p:nvGraphicFramePr>
          <p:cNvPr id="2" name="Object 1" descr="An equation reads, H subscript 0 : beta subscript i equals c; H subscript 1: beta subscript i is not equal to c. Another equation reads, t equals beta hat subscript i minus c over SE subscript beta hat subscript i."/>
          <p:cNvGraphicFramePr>
            <a:graphicFrameLocks noGrp="1" noChangeAspect="1"/>
          </p:cNvGraphicFramePr>
          <p:nvPr>
            <p:extLst>
              <p:ext uri="{D42A27DB-BD31-4B8C-83A1-F6EECF244321}">
                <p14:modId xmlns:p14="http://schemas.microsoft.com/office/powerpoint/2010/main" val="3828914035"/>
              </p:ext>
            </p:extLst>
          </p:nvPr>
        </p:nvGraphicFramePr>
        <p:xfrm>
          <a:off x="2292350" y="1600200"/>
          <a:ext cx="3376613" cy="1249363"/>
        </p:xfrm>
        <a:graphic>
          <a:graphicData uri="http://schemas.openxmlformats.org/presentationml/2006/ole">
            <mc:AlternateContent xmlns:mc="http://schemas.openxmlformats.org/markup-compatibility/2006">
              <mc:Choice xmlns:v="urn:schemas-microsoft-com:vml" Requires="v">
                <p:oleObj spid="_x0000_s20655" name="Equation" r:id="rId3" imgW="1447560" imgH="533160" progId="Equation.DSMT4">
                  <p:embed/>
                </p:oleObj>
              </mc:Choice>
              <mc:Fallback>
                <p:oleObj name="Equation" r:id="rId3" imgW="1447560" imgH="533160" progId="Equation.DSMT4">
                  <p:embed/>
                  <p:pic>
                    <p:nvPicPr>
                      <p:cNvPr id="0" name="Object 7" descr="Fe(s) followed by arrow Fe(l)"/>
                      <p:cNvPicPr>
                        <a:picLocks noGrp="1" noChangeAspect="1" noChangeArrowheads="1"/>
                      </p:cNvPicPr>
                      <p:nvPr/>
                    </p:nvPicPr>
                    <p:blipFill>
                      <a:blip r:embed="rId4"/>
                      <a:srcRect/>
                      <a:stretch>
                        <a:fillRect/>
                      </a:stretch>
                    </p:blipFill>
                    <p:spPr bwMode="auto">
                      <a:xfrm>
                        <a:off x="2292350" y="1600200"/>
                        <a:ext cx="3376613" cy="1249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8" name="Content Placeholder 7"/>
          <p:cNvSpPr>
            <a:spLocks noGrp="1"/>
          </p:cNvSpPr>
          <p:nvPr>
            <p:ph sz="quarter" idx="10"/>
          </p:nvPr>
        </p:nvSpPr>
        <p:spPr>
          <a:xfrm>
            <a:off x="171105" y="3200400"/>
            <a:ext cx="8668095" cy="915048"/>
          </a:xfrm>
        </p:spPr>
        <p:txBody>
          <a:bodyPr>
            <a:normAutofit lnSpcReduction="10000"/>
          </a:bodyPr>
          <a:lstStyle/>
          <a:p>
            <a:pPr marL="0" indent="0">
              <a:buNone/>
            </a:pPr>
            <a:r>
              <a:rPr lang="en-US" altLang="en-US" dirty="0"/>
              <a:t>Compare </a:t>
            </a:r>
            <a:r>
              <a:rPr lang="en-US" altLang="en-US" i="1" dirty="0"/>
              <a:t>t</a:t>
            </a:r>
            <a:r>
              <a:rPr lang="en-US" altLang="en-US" dirty="0"/>
              <a:t> statistic to a </a:t>
            </a:r>
            <a:r>
              <a:rPr lang="en-US" altLang="en-US" i="1" dirty="0"/>
              <a:t>t </a:t>
            </a:r>
            <a:r>
              <a:rPr lang="en-US" altLang="en-US" dirty="0"/>
              <a:t>distribution with </a:t>
            </a:r>
            <a:r>
              <a:rPr lang="en-US" altLang="en-US" i="1" dirty="0"/>
              <a:t>n</a:t>
            </a:r>
            <a:r>
              <a:rPr lang="en-US" altLang="en-US" dirty="0"/>
              <a:t> − 2 </a:t>
            </a:r>
            <a:r>
              <a:rPr lang="en-US" altLang="en-US" dirty="0" err="1" smtClean="0"/>
              <a:t>df</a:t>
            </a:r>
            <a:endParaRPr lang="en-US" altLang="en-US" dirty="0" smtClean="0"/>
          </a:p>
          <a:p>
            <a:pPr marL="0" indent="0">
              <a:buNone/>
            </a:pPr>
            <a:r>
              <a:rPr lang="en-US" altLang="en-US" dirty="0"/>
              <a:t>Most common case</a:t>
            </a:r>
            <a:r>
              <a:rPr lang="en-US" altLang="en-US" dirty="0" smtClean="0"/>
              <a:t>:</a:t>
            </a:r>
            <a:endParaRPr lang="en-US" altLang="en-US" dirty="0"/>
          </a:p>
        </p:txBody>
      </p:sp>
      <p:graphicFrame>
        <p:nvGraphicFramePr>
          <p:cNvPr id="4" name="Object 3" descr="An equation reads, H subscript 0 : beta subscript i equals 0; H subscript 1: beta subscript i is not equal to 0. Another equation reads, t equals beta hat subscript i over SE subscript beta hat subscript i."/>
          <p:cNvGraphicFramePr>
            <a:graphicFrameLocks noGrp="1" noChangeAspect="1"/>
          </p:cNvGraphicFramePr>
          <p:nvPr>
            <p:extLst>
              <p:ext uri="{D42A27DB-BD31-4B8C-83A1-F6EECF244321}">
                <p14:modId xmlns:p14="http://schemas.microsoft.com/office/powerpoint/2010/main" val="779331583"/>
              </p:ext>
            </p:extLst>
          </p:nvPr>
        </p:nvGraphicFramePr>
        <p:xfrm>
          <a:off x="2470150" y="4489450"/>
          <a:ext cx="3228975" cy="1238250"/>
        </p:xfrm>
        <a:graphic>
          <a:graphicData uri="http://schemas.openxmlformats.org/presentationml/2006/ole">
            <mc:AlternateContent xmlns:mc="http://schemas.openxmlformats.org/markup-compatibility/2006">
              <mc:Choice xmlns:v="urn:schemas-microsoft-com:vml" Requires="v">
                <p:oleObj spid="_x0000_s20656" name="Equation" r:id="rId5" imgW="1396800" imgH="533160" progId="Equation.DSMT4">
                  <p:embed/>
                </p:oleObj>
              </mc:Choice>
              <mc:Fallback>
                <p:oleObj name="Equation" r:id="rId5" imgW="1396800" imgH="533160" progId="Equation.DSMT4">
                  <p:embed/>
                  <p:pic>
                    <p:nvPicPr>
                      <p:cNvPr id="0" name="Object 1" descr="Fe(s) followed by arrow Fe(l)"/>
                      <p:cNvPicPr>
                        <a:picLocks noGrp="1" noChangeAspect="1" noChangeArrowheads="1"/>
                      </p:cNvPicPr>
                      <p:nvPr/>
                    </p:nvPicPr>
                    <p:blipFill>
                      <a:blip r:embed="rId6"/>
                      <a:srcRect/>
                      <a:stretch>
                        <a:fillRect/>
                      </a:stretch>
                    </p:blipFill>
                    <p:spPr bwMode="auto">
                      <a:xfrm>
                        <a:off x="2470150" y="4489450"/>
                        <a:ext cx="3228975" cy="1238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274834676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normAutofit/>
          </a:bodyPr>
          <a:lstStyle/>
          <a:p>
            <a:r>
              <a:rPr lang="en-US" altLang="en-US" dirty="0"/>
              <a:t>H</a:t>
            </a:r>
            <a:r>
              <a:rPr lang="en-US" altLang="en-US" baseline="-25000" dirty="0"/>
              <a:t>0</a:t>
            </a:r>
            <a:r>
              <a:rPr lang="en-US" altLang="en-US" dirty="0"/>
              <a:t> is </a:t>
            </a:r>
            <a:r>
              <a:rPr lang="en-US" altLang="en-US" dirty="0" smtClean="0"/>
              <a:t>true: </a:t>
            </a:r>
            <a:r>
              <a:rPr lang="en-US" dirty="0" smtClean="0"/>
              <a:t>But </a:t>
            </a:r>
            <a:r>
              <a:rPr lang="en-US" dirty="0"/>
              <a:t>it looks false due to an odd </a:t>
            </a:r>
            <a:r>
              <a:rPr lang="en-US" dirty="0" smtClean="0"/>
              <a:t>sample</a:t>
            </a:r>
            <a:endParaRPr lang="en-US" dirty="0"/>
          </a:p>
        </p:txBody>
      </p:sp>
      <p:pic>
        <p:nvPicPr>
          <p:cNvPr id="6" name="Picture Placeholder 5" descr="A scatterplot graph plots X versus Y. The graph has X along the horizontal axis ranging from 90 to 135 in increments of 15 and Y along the vertical axis ranging from 80 to 110 in increments of 10. A regression line with a positive slope extends diagonally on the graph. The graph shows many points scattered above and below the regression line. Five points along the regression line are marked as false.">
            <a:extLst>
              <a:ext uri="{FF2B5EF4-FFF2-40B4-BE49-F238E27FC236}">
                <a16:creationId xmlns:a16="http://schemas.microsoft.com/office/drawing/2014/main" xmlns="" id="{1F5EF1BF-414F-49EF-A41D-EA85FCE87277}"/>
              </a:ext>
            </a:extLst>
          </p:cNvPr>
          <p:cNvPicPr>
            <a:picLocks noGrp="1" noChangeAspect="1"/>
          </p:cNvPicPr>
          <p:nvPr>
            <p:ph type="pic" sz="quarter" idx="11"/>
          </p:nvPr>
        </p:nvPicPr>
        <p:blipFill>
          <a:blip r:embed="rId2">
            <a:extLst>
              <a:ext uri="{28A0092B-C50C-407E-A947-70E740481C1C}">
                <a14:useLocalDpi xmlns:a14="http://schemas.microsoft.com/office/drawing/2010/main" val="0"/>
              </a:ext>
            </a:extLst>
          </a:blip>
          <a:stretch>
            <a:fillRect/>
          </a:stretch>
        </p:blipFill>
        <p:spPr bwMode="auto">
          <a:xfrm>
            <a:off x="1382633" y="1787931"/>
            <a:ext cx="5895756" cy="4114073"/>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49948520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dirty="0"/>
              <a:t>Is the t Statistic “Significant”?</a:t>
            </a:r>
          </a:p>
        </p:txBody>
      </p:sp>
      <p:sp>
        <p:nvSpPr>
          <p:cNvPr id="2" name="Content Placeholder 1"/>
          <p:cNvSpPr>
            <a:spLocks noGrp="1"/>
          </p:cNvSpPr>
          <p:nvPr>
            <p:ph sz="quarter" idx="10"/>
          </p:nvPr>
        </p:nvSpPr>
        <p:spPr>
          <a:xfrm>
            <a:off x="247304" y="1483593"/>
            <a:ext cx="8591896" cy="4536207"/>
          </a:xfrm>
        </p:spPr>
        <p:txBody>
          <a:bodyPr>
            <a:noAutofit/>
          </a:bodyPr>
          <a:lstStyle/>
          <a:p>
            <a:pPr marL="0" indent="0">
              <a:buNone/>
            </a:pPr>
            <a:r>
              <a:rPr lang="en-US" b="1" dirty="0"/>
              <a:t>Definition: </a:t>
            </a:r>
            <a:r>
              <a:rPr lang="en-US" dirty="0"/>
              <a:t>A </a:t>
            </a:r>
            <a:r>
              <a:rPr lang="en-US" b="1" i="1" dirty="0"/>
              <a:t>P</a:t>
            </a:r>
            <a:r>
              <a:rPr lang="en-US" b="1" dirty="0"/>
              <a:t>-value</a:t>
            </a:r>
            <a:r>
              <a:rPr lang="en-US" dirty="0"/>
              <a:t> is the probability, assuming that the null hypothesis </a:t>
            </a:r>
            <a:r>
              <a:rPr lang="en-US" i="1" dirty="0"/>
              <a:t>(</a:t>
            </a:r>
            <a:r>
              <a:rPr lang="en-US" i="1" dirty="0" smtClean="0"/>
              <a:t>H</a:t>
            </a:r>
            <a:r>
              <a:rPr lang="en-US" baseline="-25000" dirty="0"/>
              <a:t>0</a:t>
            </a:r>
            <a:r>
              <a:rPr lang="en-US" i="1" dirty="0" smtClean="0"/>
              <a:t>) </a:t>
            </a:r>
            <a:r>
              <a:rPr lang="en-US" dirty="0"/>
              <a:t>is true, of exceeding the test statistic that arose from the sample</a:t>
            </a:r>
            <a:r>
              <a:rPr lang="en-US" dirty="0" smtClean="0"/>
              <a:t>.</a:t>
            </a:r>
          </a:p>
          <a:p>
            <a:pPr marL="0" indent="0">
              <a:buNone/>
            </a:pPr>
            <a:endParaRPr lang="en-US" dirty="0" smtClean="0"/>
          </a:p>
          <a:p>
            <a:pPr marL="0" indent="0">
              <a:buNone/>
            </a:pPr>
            <a:r>
              <a:rPr lang="en-US" b="1" dirty="0" smtClean="0"/>
              <a:t>Golden </a:t>
            </a:r>
            <a:r>
              <a:rPr lang="en-US" b="1" dirty="0"/>
              <a:t>rule</a:t>
            </a:r>
            <a:r>
              <a:rPr lang="en-US" b="1" dirty="0" smtClean="0"/>
              <a:t>:</a:t>
            </a:r>
          </a:p>
          <a:p>
            <a:pPr marL="0" indent="0">
              <a:buNone/>
            </a:pPr>
            <a:r>
              <a:rPr lang="en-US" altLang="en-US" sz="2800" i="1" dirty="0" smtClean="0"/>
              <a:t>	P</a:t>
            </a:r>
            <a:r>
              <a:rPr lang="en-US" altLang="en-US" sz="2800" dirty="0" smtClean="0"/>
              <a:t>-value </a:t>
            </a:r>
            <a:r>
              <a:rPr lang="en-US" altLang="en-US" sz="2800" dirty="0"/>
              <a:t>is small ↔ Reject </a:t>
            </a:r>
            <a:r>
              <a:rPr lang="en-US" altLang="en-US" sz="2800" i="1" dirty="0" smtClean="0"/>
              <a:t>H</a:t>
            </a:r>
            <a:r>
              <a:rPr lang="en-US" altLang="en-US" sz="2800" baseline="-25000" dirty="0" smtClean="0"/>
              <a:t>0</a:t>
            </a:r>
            <a:endParaRPr lang="en-US" altLang="en-US" sz="2800" baseline="-25000" dirty="0"/>
          </a:p>
        </p:txBody>
      </p:sp>
    </p:spTree>
    <p:extLst>
      <p:ext uri="{BB962C8B-B14F-4D97-AF65-F5344CB8AC3E}">
        <p14:creationId xmlns:p14="http://schemas.microsoft.com/office/powerpoint/2010/main" val="26902246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dirty="0"/>
              <a:t>How to Find a P-Value</a:t>
            </a:r>
          </a:p>
        </p:txBody>
      </p:sp>
      <p:sp>
        <p:nvSpPr>
          <p:cNvPr id="8" name="Content Placeholder 7"/>
          <p:cNvSpPr>
            <a:spLocks noGrp="1"/>
          </p:cNvSpPr>
          <p:nvPr>
            <p:ph idx="1"/>
          </p:nvPr>
        </p:nvSpPr>
        <p:spPr>
          <a:xfrm>
            <a:off x="243114" y="1491342"/>
            <a:ext cx="8610600" cy="1023258"/>
          </a:xfrm>
        </p:spPr>
        <p:txBody>
          <a:bodyPr>
            <a:normAutofit fontScale="92500" lnSpcReduction="10000"/>
          </a:bodyPr>
          <a:lstStyle/>
          <a:p>
            <a:pPr marL="514350" indent="-514350">
              <a:lnSpc>
                <a:spcPct val="110000"/>
              </a:lnSpc>
              <a:buFont typeface="+mj-lt"/>
              <a:buAutoNum type="alphaLcParenR"/>
            </a:pPr>
            <a:r>
              <a:rPr lang="en-US" altLang="en-US" sz="2800" dirty="0" smtClean="0"/>
              <a:t>Use  </a:t>
            </a:r>
            <a:r>
              <a:rPr lang="en-US" altLang="en-US" sz="2800" b="1" dirty="0" err="1" smtClean="0">
                <a:latin typeface="Courier New" panose="02070309020205020404" pitchFamily="49" charset="0"/>
                <a:cs typeface="Courier New" panose="02070309020205020404" pitchFamily="49" charset="0"/>
              </a:rPr>
              <a:t>pt</a:t>
            </a:r>
            <a:r>
              <a:rPr lang="en-US" altLang="en-US" sz="2800" b="1" dirty="0" smtClean="0">
                <a:latin typeface="Courier New" panose="02070309020205020404" pitchFamily="49" charset="0"/>
                <a:cs typeface="Courier New" panose="02070309020205020404" pitchFamily="49" charset="0"/>
              </a:rPr>
              <a:t>(</a:t>
            </a:r>
            <a:r>
              <a:rPr lang="en-US" altLang="en-US" sz="2800" b="1" dirty="0" err="1" smtClean="0">
                <a:latin typeface="Courier New" panose="02070309020205020404" pitchFamily="49" charset="0"/>
                <a:cs typeface="Courier New" panose="02070309020205020404" pitchFamily="49" charset="0"/>
              </a:rPr>
              <a:t>ts,df</a:t>
            </a:r>
            <a:r>
              <a:rPr lang="en-US" altLang="en-US" sz="2800" b="1" dirty="0" smtClean="0">
                <a:latin typeface="Courier New" panose="02070309020205020404" pitchFamily="49" charset="0"/>
                <a:cs typeface="Courier New" panose="02070309020205020404" pitchFamily="49" charset="0"/>
              </a:rPr>
              <a:t>)</a:t>
            </a:r>
            <a:r>
              <a:rPr lang="en-US" altLang="en-US" sz="2800" dirty="0" smtClean="0"/>
              <a:t>in </a:t>
            </a:r>
            <a:r>
              <a:rPr lang="en-US" altLang="en-US" sz="2800" dirty="0"/>
              <a:t>R (and adjust for the </a:t>
            </a:r>
            <a:r>
              <a:rPr lang="en-US" altLang="en-US" sz="2800" dirty="0" smtClean="0"/>
              <a:t>“</a:t>
            </a:r>
            <a:r>
              <a:rPr lang="en-US" altLang="ja-JP" sz="2800" dirty="0" smtClean="0"/>
              <a:t>tail”).</a:t>
            </a:r>
          </a:p>
          <a:p>
            <a:pPr marL="514350" indent="-514350">
              <a:lnSpc>
                <a:spcPct val="110000"/>
              </a:lnSpc>
              <a:buFont typeface="+mj-lt"/>
              <a:buAutoNum type="alphaLcParenR"/>
            </a:pPr>
            <a:r>
              <a:rPr lang="en-US" altLang="en-US" sz="2800" dirty="0" smtClean="0"/>
              <a:t>Look </a:t>
            </a:r>
            <a:r>
              <a:rPr lang="en-US" altLang="en-US" sz="2800" dirty="0"/>
              <a:t>at the regression output</a:t>
            </a:r>
            <a:r>
              <a:rPr lang="en-US" altLang="en-US" sz="2800" dirty="0" smtClean="0"/>
              <a:t>!</a:t>
            </a:r>
            <a:endParaRPr lang="en-US" altLang="en-US" sz="2800" dirty="0"/>
          </a:p>
        </p:txBody>
      </p:sp>
      <p:pic>
        <p:nvPicPr>
          <p:cNvPr id="10" name="Picture 2" descr="A text with a table is shown. &#10;The text reads, lesser than summary open parenthesis lm open parenthesis Final is similar to Midterm.dataequalsmydata close parenthesis close parenthesis.&#10;Open parenthesis some output omitted ellipses close parenthesis&#10;The table below is titled Coefficients.&#10;The column head of the table reads: Estimate, Std. Error, t value, Pr open parenthesis lesser than absolute value of t close parenthesis.&#10;The data of the table are as follows:&#10;Row 1: Open parenthesis Intercept close parenthesis – Estimate, 18.6721; Std. Error, 9.3311; t value, 2.001; Pr open parenthesis lesser than absolute value of t close parenthesis, 0.0548 period.&#10;Row 2: Midterm - Estimate, 1.4925; Std. Error, 0.2413; t value, 6.186; Pr open parenthesis lesser than absolute value of t close parenthesis, 9.58eminus07 three asterisks. A rectangular box highlights this row.&#10;The next line reads, Signif. Codes: 0 open single quote three asterisks close single quote 0.001 open single quote two asterisks close single quote 0.01 open single quote one asterisk close single quote 0.05 open single quote period close single quote 0.1 open single quote close single quote 1."/>
          <p:cNvPicPr>
            <a:picLocks noGrp="1" noChangeAspect="1" noChangeArrowheads="1"/>
          </p:cNvPicPr>
          <p:nvPr>
            <p:ph type="pic" sz="quarter" idx="13"/>
          </p:nvPr>
        </p:nvPicPr>
        <p:blipFill>
          <a:blip r:embed="rId2">
            <a:extLst>
              <a:ext uri="{28A0092B-C50C-407E-A947-70E740481C1C}">
                <a14:useLocalDpi xmlns:a14="http://schemas.microsoft.com/office/drawing/2010/main" val="0"/>
              </a:ext>
            </a:extLst>
          </a:blip>
          <a:stretch>
            <a:fillRect/>
          </a:stretch>
        </p:blipFill>
        <p:spPr bwMode="auto">
          <a:xfrm>
            <a:off x="216217" y="2819400"/>
            <a:ext cx="8622983" cy="27031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13992660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45720" y="38100"/>
            <a:ext cx="9052560" cy="1257300"/>
          </a:xfrm>
        </p:spPr>
        <p:txBody>
          <a:bodyPr/>
          <a:lstStyle/>
          <a:p>
            <a:r>
              <a:rPr lang="en-US" dirty="0"/>
              <a:t>Mammal Species versus Island Area</a:t>
            </a:r>
          </a:p>
        </p:txBody>
      </p:sp>
      <p:pic>
        <p:nvPicPr>
          <p:cNvPr id="9" name="Picture 2" descr="A table shows data in five columns and two rows.&#10;The column head of the table reads: Estimate, Std. Error, t value, Pr open parenthesis lesser than absolute value or t close parenthesis.&#10;Row 1: open parenthesis Intercept close parenthesis - Estimate, 2.098eplus01;  Std. Error, 4.621eplus00; t value, 4.541; Pr open parenthesis lesser than absolute value or t close parenthesis, 0.000677 three asterisks.&#10;Row 2: Area - Estimate, 1.733eminus04; Std. Error, 1.942eminus05; t value, 8.925; Pr open parenthesis lesser than absolute value or t close parenthesis, 1.21eminus06 three asterisks. A callout reading Great fit? points toward the number 1.21eminus06.&#10;The next line reads, Residual standard error: 15.79 on 12 degrees of freedom&#10;Multiple R-squared: 0.8691, Adjusted R-squared: 0.8582 &#10;F-statistic: 79.66 on 1 and 12 DF, p-value: 1.206eminus06."/>
          <p:cNvPicPr>
            <a:picLocks noGrp="1" noChangeAspect="1" noChangeArrowheads="1"/>
          </p:cNvPicPr>
          <p:nvPr>
            <p:ph type="pic" sz="quarter" idx="13"/>
          </p:nvPr>
        </p:nvPicPr>
        <p:blipFill>
          <a:blip r:embed="rId3">
            <a:extLst>
              <a:ext uri="{28A0092B-C50C-407E-A947-70E740481C1C}">
                <a14:useLocalDpi xmlns:a14="http://schemas.microsoft.com/office/drawing/2010/main" val="0"/>
              </a:ext>
            </a:extLst>
          </a:blip>
          <a:stretch>
            <a:fillRect/>
          </a:stretch>
        </p:blipFill>
        <p:spPr bwMode="auto">
          <a:xfrm>
            <a:off x="131731" y="1447800"/>
            <a:ext cx="8674370" cy="192348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3" name="Picture 15" descr="A scatterplot graph plots Area versus Species. The graph has Area along the horizontal axis with two points 150000 and 450000 marked on the axis and Species along the vertical axis ranging from 30 to 120 in increments of 30. The graph has a regression line with a positive slope starting from the vertical axis and ending beyond 450000 on the horizontal axis and 120 on the vertical axis. The graph shows a cluster of points at the origin of the graph, two points between the origin and 150000, one lies at (450000, 120), and the last one lies beyond 450000 on the horizontal axis and 120 on the vertical axis.">
            <a:extLst>
              <a:ext uri="{FF2B5EF4-FFF2-40B4-BE49-F238E27FC236}">
                <a16:creationId xmlns:a16="http://schemas.microsoft.com/office/drawing/2014/main" xmlns="" id="{2F406705-C253-477B-BF64-93CACC75B8C6}"/>
              </a:ext>
            </a:extLst>
          </p:cNvPr>
          <p:cNvPicPr>
            <a:picLocks noGrp="1" noChangeAspect="1"/>
          </p:cNvPicPr>
          <p:nvPr>
            <p:ph type="pic" sz="quarter" idx="11"/>
          </p:nvPr>
        </p:nvPicPr>
        <p:blipFill>
          <a:blip r:embed="rId4">
            <a:extLst>
              <a:ext uri="{28A0092B-C50C-407E-A947-70E740481C1C}">
                <a14:useLocalDpi xmlns:a14="http://schemas.microsoft.com/office/drawing/2010/main" val="0"/>
              </a:ext>
            </a:extLst>
          </a:blip>
          <a:stretch>
            <a:fillRect/>
          </a:stretch>
        </p:blipFill>
        <p:spPr bwMode="auto">
          <a:xfrm>
            <a:off x="209644" y="3575023"/>
            <a:ext cx="3829193" cy="2673377"/>
          </a:xfrm>
          <a:prstGeom prst="rect">
            <a:avLst/>
          </a:prstGeom>
          <a:noFill/>
          <a:ln>
            <a:noFill/>
          </a:ln>
        </p:spPr>
      </p:pic>
      <p:sp>
        <p:nvSpPr>
          <p:cNvPr id="2" name="Content Placeholder 1"/>
          <p:cNvSpPr>
            <a:spLocks noGrp="1"/>
          </p:cNvSpPr>
          <p:nvPr>
            <p:ph type="body" sz="quarter" idx="10"/>
          </p:nvPr>
        </p:nvSpPr>
        <p:spPr>
          <a:xfrm>
            <a:off x="5486400" y="4343400"/>
            <a:ext cx="3424084" cy="1447800"/>
          </a:xfrm>
        </p:spPr>
        <p:txBody>
          <a:bodyPr>
            <a:normAutofit/>
          </a:bodyPr>
          <a:lstStyle/>
          <a:p>
            <a:pPr marL="0" indent="0">
              <a:buNone/>
            </a:pPr>
            <a:r>
              <a:rPr lang="en-US" dirty="0"/>
              <a:t>Significant t test does not mean the model is “correct</a:t>
            </a:r>
            <a:r>
              <a:rPr lang="en-US" dirty="0" smtClean="0"/>
              <a:t>.”</a:t>
            </a:r>
            <a:endParaRPr lang="en-US" dirty="0"/>
          </a:p>
        </p:txBody>
      </p:sp>
    </p:spTree>
    <p:extLst>
      <p:ext uri="{BB962C8B-B14F-4D97-AF65-F5344CB8AC3E}">
        <p14:creationId xmlns:p14="http://schemas.microsoft.com/office/powerpoint/2010/main" val="292723642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Section </a:t>
            </a:r>
            <a:r>
              <a:rPr lang="en-US" dirty="0" smtClean="0"/>
              <a:t>2.1</a:t>
            </a:r>
            <a:endParaRPr lang="en-US" dirty="0"/>
          </a:p>
        </p:txBody>
      </p:sp>
      <mc:AlternateContent xmlns:mc="http://schemas.openxmlformats.org/markup-compatibility/2006">
        <mc:Choice xmlns:a14="http://schemas.microsoft.com/office/drawing/2010/main" Requires="a14">
          <p:sp>
            <p:nvSpPr>
              <p:cNvPr id="6" name="Text Box 6">
                <a:extLst>
                  <a:ext uri="{FF2B5EF4-FFF2-40B4-BE49-F238E27FC236}">
                    <a16:creationId xmlns="" xmlns:a16="http://schemas.microsoft.com/office/drawing/2014/main" id="{F2D346BD-D3E2-4635-8D9B-8AF0E62194C1}"/>
                  </a:ext>
                </a:extLst>
              </p:cNvPr>
              <p:cNvSpPr txBox="1">
                <a:spLocks noChangeArrowheads="1"/>
              </p:cNvSpPr>
              <p:nvPr/>
            </p:nvSpPr>
            <p:spPr bwMode="auto">
              <a:xfrm>
                <a:off x="152400" y="1752600"/>
                <a:ext cx="3810000" cy="2963055"/>
              </a:xfrm>
              <a:prstGeom prst="rect">
                <a:avLst/>
              </a:prstGeom>
              <a:solidFill>
                <a:schemeClr val="tx2"/>
              </a:solidFill>
              <a:ln w="9525">
                <a:solidFill>
                  <a:schemeClr val="tx1"/>
                </a:solidFill>
                <a:miter lim="800000"/>
                <a:headEnd/>
                <a:tailEnd/>
              </a:ln>
            </p:spPr>
            <p:txBody>
              <a:bodyPr>
                <a:spAutoFit/>
              </a:bodyPr>
              <a:lstStyle>
                <a:lvl1pPr marL="457200" indent="-457200">
                  <a:defRPr sz="3600">
                    <a:solidFill>
                      <a:srgbClr val="FFFF66"/>
                    </a:solidFill>
                    <a:latin typeface="Times New Roman" panose="02020603050405020304" pitchFamily="18" charset="0"/>
                    <a:ea typeface="MS PGothic" panose="020B0600070205080204" pitchFamily="34" charset="-128"/>
                  </a:defRPr>
                </a:lvl1pPr>
                <a:lvl2pPr marL="742950" indent="-285750">
                  <a:defRPr sz="3600">
                    <a:solidFill>
                      <a:srgbClr val="FFFF66"/>
                    </a:solidFill>
                    <a:latin typeface="Times New Roman" panose="02020603050405020304" pitchFamily="18" charset="0"/>
                    <a:ea typeface="MS PGothic" panose="020B0600070205080204" pitchFamily="34" charset="-128"/>
                  </a:defRPr>
                </a:lvl2pPr>
                <a:lvl3pPr marL="1143000" indent="-228600">
                  <a:defRPr sz="3600">
                    <a:solidFill>
                      <a:srgbClr val="FFFF66"/>
                    </a:solidFill>
                    <a:latin typeface="Times New Roman" panose="02020603050405020304" pitchFamily="18" charset="0"/>
                    <a:ea typeface="MS PGothic" panose="020B0600070205080204" pitchFamily="34" charset="-128"/>
                  </a:defRPr>
                </a:lvl3pPr>
                <a:lvl4pPr marL="1600200" indent="-228600">
                  <a:defRPr sz="3600">
                    <a:solidFill>
                      <a:srgbClr val="FFFF66"/>
                    </a:solidFill>
                    <a:latin typeface="Times New Roman" panose="02020603050405020304" pitchFamily="18" charset="0"/>
                    <a:ea typeface="MS PGothic" panose="020B0600070205080204" pitchFamily="34" charset="-128"/>
                  </a:defRPr>
                </a:lvl4pPr>
                <a:lvl5pPr marL="2057400" indent="-228600">
                  <a:defRPr sz="3600">
                    <a:solidFill>
                      <a:srgbClr val="FFFF66"/>
                    </a:solidFill>
                    <a:latin typeface="Times New Roman" panose="02020603050405020304" pitchFamily="18" charset="0"/>
                    <a:ea typeface="MS PGothic" panose="020B0600070205080204" pitchFamily="34" charset="-128"/>
                  </a:defRPr>
                </a:lvl5pPr>
                <a:lvl6pPr marL="2514600" indent="-228600" eaLnBrk="0" fontAlgn="base" hangingPunct="0">
                  <a:spcBef>
                    <a:spcPct val="50000"/>
                  </a:spcBef>
                  <a:spcAft>
                    <a:spcPct val="0"/>
                  </a:spcAft>
                  <a:defRPr sz="3600">
                    <a:solidFill>
                      <a:srgbClr val="FFFF66"/>
                    </a:solidFill>
                    <a:latin typeface="Times New Roman" panose="02020603050405020304" pitchFamily="18" charset="0"/>
                    <a:ea typeface="MS PGothic" panose="020B0600070205080204" pitchFamily="34" charset="-128"/>
                  </a:defRPr>
                </a:lvl6pPr>
                <a:lvl7pPr marL="2971800" indent="-228600" eaLnBrk="0" fontAlgn="base" hangingPunct="0">
                  <a:spcBef>
                    <a:spcPct val="50000"/>
                  </a:spcBef>
                  <a:spcAft>
                    <a:spcPct val="0"/>
                  </a:spcAft>
                  <a:defRPr sz="3600">
                    <a:solidFill>
                      <a:srgbClr val="FFFF66"/>
                    </a:solidFill>
                    <a:latin typeface="Times New Roman" panose="02020603050405020304" pitchFamily="18" charset="0"/>
                    <a:ea typeface="MS PGothic" panose="020B0600070205080204" pitchFamily="34" charset="-128"/>
                  </a:defRPr>
                </a:lvl7pPr>
                <a:lvl8pPr marL="3429000" indent="-228600" eaLnBrk="0" fontAlgn="base" hangingPunct="0">
                  <a:spcBef>
                    <a:spcPct val="50000"/>
                  </a:spcBef>
                  <a:spcAft>
                    <a:spcPct val="0"/>
                  </a:spcAft>
                  <a:defRPr sz="3600">
                    <a:solidFill>
                      <a:srgbClr val="FFFF66"/>
                    </a:solidFill>
                    <a:latin typeface="Times New Roman" panose="02020603050405020304" pitchFamily="18" charset="0"/>
                    <a:ea typeface="MS PGothic" panose="020B0600070205080204" pitchFamily="34" charset="-128"/>
                  </a:defRPr>
                </a:lvl8pPr>
                <a:lvl9pPr marL="3886200" indent="-228600" eaLnBrk="0" fontAlgn="base" hangingPunct="0">
                  <a:spcBef>
                    <a:spcPct val="50000"/>
                  </a:spcBef>
                  <a:spcAft>
                    <a:spcPct val="0"/>
                  </a:spcAft>
                  <a:defRPr sz="3600">
                    <a:solidFill>
                      <a:srgbClr val="FFFF66"/>
                    </a:solidFill>
                    <a:latin typeface="Times New Roman" panose="02020603050405020304" pitchFamily="18" charset="0"/>
                    <a:ea typeface="MS PGothic" panose="020B0600070205080204" pitchFamily="34" charset="-128"/>
                  </a:defRPr>
                </a:lvl9pPr>
              </a:lstStyle>
              <a:p>
                <a:pPr>
                  <a:spcBef>
                    <a:spcPct val="0"/>
                  </a:spcBef>
                  <a:spcAft>
                    <a:spcPct val="15000"/>
                  </a:spcAft>
                </a:pPr>
                <a:r>
                  <a:rPr lang="en-US" sz="2800" dirty="0">
                    <a:sym typeface="Symbol" pitchFamily="18" charset="2"/>
                  </a:rPr>
                  <a:t>Distribution of </a:t>
                </a:r>
                <a14:m>
                  <m:oMath xmlns:m="http://schemas.openxmlformats.org/officeDocument/2006/math">
                    <m:sSub>
                      <m:sSubPr>
                        <m:ctrlPr>
                          <a:rPr lang="en-US" sz="2800" i="1">
                            <a:latin typeface="Cambria Math" panose="02040503050406030204" pitchFamily="18" charset="0"/>
                            <a:sym typeface="Symbol" pitchFamily="18" charset="2"/>
                          </a:rPr>
                        </m:ctrlPr>
                      </m:sSubPr>
                      <m:e>
                        <m:acc>
                          <m:accPr>
                            <m:chr m:val="̂"/>
                            <m:ctrlPr>
                              <a:rPr lang="en-US" sz="2800" i="1">
                                <a:latin typeface="Cambria Math" panose="02040503050406030204" pitchFamily="18" charset="0"/>
                                <a:sym typeface="Symbol" pitchFamily="18" charset="2"/>
                              </a:rPr>
                            </m:ctrlPr>
                          </m:accPr>
                          <m:e>
                            <m:r>
                              <a:rPr lang="en-US" sz="2800" i="1">
                                <a:latin typeface="Cambria Math"/>
                                <a:ea typeface="Cambria Math"/>
                                <a:sym typeface="Symbol" pitchFamily="18" charset="2"/>
                              </a:rPr>
                              <m:t>𝛽</m:t>
                            </m:r>
                          </m:e>
                        </m:acc>
                      </m:e>
                      <m:sub>
                        <m:r>
                          <a:rPr lang="en-US" sz="2800" i="1">
                            <a:latin typeface="Cambria Math"/>
                            <a:sym typeface="Symbol" pitchFamily="18" charset="2"/>
                          </a:rPr>
                          <m:t>1</m:t>
                        </m:r>
                      </m:sub>
                    </m:sSub>
                  </m:oMath>
                </a14:m>
                <a:r>
                  <a:rPr lang="en-US" sz="2800" baseline="-25000" dirty="0">
                    <a:sym typeface="Symbol" pitchFamily="18" charset="2"/>
                  </a:rPr>
                  <a:t> </a:t>
                </a:r>
                <a:r>
                  <a:rPr lang="en-US" sz="2800" dirty="0">
                    <a:sym typeface="Symbol" pitchFamily="18" charset="2"/>
                  </a:rPr>
                  <a:t>and </a:t>
                </a:r>
                <a14:m>
                  <m:oMath xmlns:m="http://schemas.openxmlformats.org/officeDocument/2006/math">
                    <m:sSub>
                      <m:sSubPr>
                        <m:ctrlPr>
                          <a:rPr lang="en-US" sz="2800" i="1">
                            <a:latin typeface="Cambria Math" panose="02040503050406030204" pitchFamily="18" charset="0"/>
                            <a:sym typeface="Symbol" pitchFamily="18" charset="2"/>
                          </a:rPr>
                        </m:ctrlPr>
                      </m:sSubPr>
                      <m:e>
                        <m:acc>
                          <m:accPr>
                            <m:chr m:val="̂"/>
                            <m:ctrlPr>
                              <a:rPr lang="en-US" sz="2800" i="1">
                                <a:latin typeface="Cambria Math" panose="02040503050406030204" pitchFamily="18" charset="0"/>
                                <a:sym typeface="Symbol" pitchFamily="18" charset="2"/>
                              </a:rPr>
                            </m:ctrlPr>
                          </m:accPr>
                          <m:e>
                            <m:r>
                              <a:rPr lang="en-US" sz="2800" i="1">
                                <a:latin typeface="Cambria Math"/>
                                <a:ea typeface="Cambria Math"/>
                                <a:sym typeface="Symbol" pitchFamily="18" charset="2"/>
                              </a:rPr>
                              <m:t>𝛽</m:t>
                            </m:r>
                          </m:e>
                        </m:acc>
                      </m:e>
                      <m:sub>
                        <m:r>
                          <a:rPr lang="en-US" sz="2800" i="1">
                            <a:latin typeface="Cambria Math"/>
                            <a:ea typeface="Cambria Math"/>
                            <a:sym typeface="Symbol" pitchFamily="18" charset="2"/>
                          </a:rPr>
                          <m:t>0</m:t>
                        </m:r>
                      </m:sub>
                    </m:sSub>
                  </m:oMath>
                </a14:m>
                <a:endParaRPr lang="en-US" altLang="en-US" sz="2800" dirty="0">
                  <a:sym typeface="Symbol" panose="05050102010706020507" pitchFamily="18" charset="2"/>
                </a:endParaRPr>
              </a:p>
              <a:p>
                <a:pPr>
                  <a:spcBef>
                    <a:spcPct val="0"/>
                  </a:spcBef>
                  <a:spcAft>
                    <a:spcPct val="15000"/>
                  </a:spcAft>
                </a:pPr>
                <a:r>
                  <a:rPr lang="en-US" altLang="en-US" sz="2800" dirty="0" smtClean="0">
                    <a:sym typeface="Symbol" panose="05050102010706020507" pitchFamily="18" charset="2"/>
                  </a:rPr>
                  <a:t>Standard error </a:t>
                </a:r>
                <a:r>
                  <a:rPr lang="en-US" altLang="en-US" sz="2800" dirty="0">
                    <a:sym typeface="Symbol" panose="05050102010706020507" pitchFamily="18" charset="2"/>
                  </a:rPr>
                  <a:t>of </a:t>
                </a:r>
                <a:r>
                  <a:rPr lang="en-US" altLang="en-US" sz="2800" dirty="0" smtClean="0">
                    <a:sym typeface="Symbol" panose="05050102010706020507" pitchFamily="18" charset="2"/>
                  </a:rPr>
                  <a:t>estimates</a:t>
                </a:r>
                <a:endParaRPr lang="en-US" altLang="en-US" sz="2800" dirty="0">
                  <a:sym typeface="Symbol" panose="05050102010706020507" pitchFamily="18" charset="2"/>
                </a:endParaRPr>
              </a:p>
              <a:p>
                <a:pPr>
                  <a:spcBef>
                    <a:spcPct val="0"/>
                  </a:spcBef>
                  <a:spcAft>
                    <a:spcPct val="15000"/>
                  </a:spcAft>
                </a:pPr>
                <a:r>
                  <a:rPr lang="en-US" altLang="en-US" sz="2800" dirty="0">
                    <a:sym typeface="Symbol" panose="05050102010706020507" pitchFamily="18" charset="2"/>
                  </a:rPr>
                  <a:t>Inference for </a:t>
                </a:r>
                <a:r>
                  <a:rPr lang="en-US" altLang="en-US" sz="2800" i="1" dirty="0">
                    <a:sym typeface="Symbol" panose="05050102010706020507" pitchFamily="18" charset="2"/>
                  </a:rPr>
                  <a:t>β</a:t>
                </a:r>
                <a:r>
                  <a:rPr lang="en-US" altLang="en-US" sz="2800" baseline="-25000" dirty="0">
                    <a:sym typeface="Symbol" panose="05050102010706020507" pitchFamily="18" charset="2"/>
                  </a:rPr>
                  <a:t>1 </a:t>
                </a:r>
                <a:r>
                  <a:rPr lang="en-US" altLang="en-US" sz="2800" dirty="0">
                    <a:sym typeface="Symbol" panose="05050102010706020507" pitchFamily="18" charset="2"/>
                  </a:rPr>
                  <a:t>and </a:t>
                </a:r>
                <a:r>
                  <a:rPr lang="en-US" altLang="en-US" sz="2800" i="1" dirty="0">
                    <a:sym typeface="Symbol" panose="05050102010706020507" pitchFamily="18" charset="2"/>
                  </a:rPr>
                  <a:t>β</a:t>
                </a:r>
                <a:r>
                  <a:rPr lang="en-US" altLang="en-US" sz="2800" baseline="-25000" dirty="0">
                    <a:sym typeface="Symbol" panose="05050102010706020507" pitchFamily="18" charset="2"/>
                  </a:rPr>
                  <a:t>0</a:t>
                </a:r>
              </a:p>
              <a:p>
                <a:pPr>
                  <a:spcBef>
                    <a:spcPct val="0"/>
                  </a:spcBef>
                  <a:spcAft>
                    <a:spcPct val="15000"/>
                  </a:spcAft>
                </a:pPr>
                <a:r>
                  <a:rPr lang="en-US" altLang="en-US" sz="2800" dirty="0">
                    <a:sym typeface="Symbol" panose="05050102010706020507" pitchFamily="18" charset="2"/>
                  </a:rPr>
                  <a:t>      Confidence </a:t>
                </a:r>
                <a:r>
                  <a:rPr lang="en-US" altLang="en-US" sz="2800" dirty="0" smtClean="0">
                    <a:sym typeface="Symbol" panose="05050102010706020507" pitchFamily="18" charset="2"/>
                  </a:rPr>
                  <a:t>interval</a:t>
                </a:r>
                <a:endParaRPr lang="en-US" altLang="en-US" sz="2800" dirty="0">
                  <a:sym typeface="Symbol" panose="05050102010706020507" pitchFamily="18" charset="2"/>
                </a:endParaRPr>
              </a:p>
              <a:p>
                <a:pPr>
                  <a:spcBef>
                    <a:spcPct val="0"/>
                  </a:spcBef>
                  <a:spcAft>
                    <a:spcPct val="15000"/>
                  </a:spcAft>
                </a:pPr>
                <a:r>
                  <a:rPr lang="en-US" altLang="en-US" sz="2800" dirty="0">
                    <a:sym typeface="Symbol" panose="05050102010706020507" pitchFamily="18" charset="2"/>
                  </a:rPr>
                  <a:t>      </a:t>
                </a:r>
                <a:r>
                  <a:rPr lang="en-US" altLang="en-US" sz="2800" i="1" dirty="0" smtClean="0">
                    <a:sym typeface="Symbol" panose="05050102010706020507" pitchFamily="18" charset="2"/>
                  </a:rPr>
                  <a:t>t</a:t>
                </a:r>
                <a:r>
                  <a:rPr lang="en-US" altLang="en-US" sz="2800" dirty="0" smtClean="0">
                    <a:sym typeface="Symbol" panose="05050102010706020507" pitchFamily="18" charset="2"/>
                  </a:rPr>
                  <a:t> test</a:t>
                </a:r>
                <a:endParaRPr lang="en-US" altLang="en-US" sz="2800" dirty="0">
                  <a:sym typeface="Symbol" panose="05050102010706020507" pitchFamily="18" charset="2"/>
                </a:endParaRPr>
              </a:p>
            </p:txBody>
          </p:sp>
        </mc:Choice>
        <mc:Fallback>
          <p:sp>
            <p:nvSpPr>
              <p:cNvPr id="6" name="Text Box 6">
                <a:extLst>
                  <a:ext uri="{FF2B5EF4-FFF2-40B4-BE49-F238E27FC236}">
                    <a16:creationId xmlns="" xmlns:a16="http://schemas.microsoft.com/office/drawing/2014/main" xmlns:a14="http://schemas.microsoft.com/office/drawing/2010/main" id="{F2D346BD-D3E2-4635-8D9B-8AF0E62194C1}"/>
                  </a:ext>
                </a:extLst>
              </p:cNvPr>
              <p:cNvSpPr txBox="1">
                <a:spLocks noRot="1" noChangeAspect="1" noMove="1" noResize="1" noEditPoints="1" noAdjustHandles="1" noChangeArrowheads="1" noChangeShapeType="1" noTextEdit="1"/>
              </p:cNvSpPr>
              <p:nvPr/>
            </p:nvSpPr>
            <p:spPr bwMode="auto">
              <a:xfrm>
                <a:off x="152400" y="1752600"/>
                <a:ext cx="3810000" cy="2963055"/>
              </a:xfrm>
              <a:prstGeom prst="rect">
                <a:avLst/>
              </a:prstGeom>
              <a:blipFill rotWithShape="0">
                <a:blip r:embed="rId3"/>
                <a:stretch>
                  <a:fillRect l="-3030" t="-1230" b="-4508"/>
                </a:stretch>
              </a:blipFill>
              <a:ln w="9525">
                <a:solidFill>
                  <a:schemeClr val="tx1"/>
                </a:solidFill>
                <a:miter lim="800000"/>
                <a:headEnd/>
                <a:tailEnd/>
              </a:ln>
            </p:spPr>
            <p:txBody>
              <a:bodyPr/>
              <a:lstStyle/>
              <a:p>
                <a:r>
                  <a:rPr lang="en-US">
                    <a:noFill/>
                  </a:rPr>
                  <a:t> </a:t>
                </a:r>
              </a:p>
            </p:txBody>
          </p:sp>
        </mc:Fallback>
      </mc:AlternateContent>
    </p:spTree>
    <p:extLst>
      <p:ext uri="{BB962C8B-B14F-4D97-AF65-F5344CB8AC3E}">
        <p14:creationId xmlns:p14="http://schemas.microsoft.com/office/powerpoint/2010/main" val="340255524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Sampling Distribution</a:t>
            </a:r>
          </a:p>
        </p:txBody>
      </p:sp>
      <p:sp>
        <p:nvSpPr>
          <p:cNvPr id="3" name="Content Placeholder 2"/>
          <p:cNvSpPr>
            <a:spLocks noGrp="1"/>
          </p:cNvSpPr>
          <p:nvPr>
            <p:ph sz="quarter" idx="10"/>
          </p:nvPr>
        </p:nvSpPr>
        <p:spPr>
          <a:xfrm>
            <a:off x="2250902" y="1424385"/>
            <a:ext cx="4248495" cy="573807"/>
          </a:xfrm>
        </p:spPr>
        <p:txBody>
          <a:bodyPr>
            <a:noAutofit/>
          </a:bodyPr>
          <a:lstStyle/>
          <a:p>
            <a:pPr marL="0" indent="0">
              <a:spcBef>
                <a:spcPts val="624"/>
              </a:spcBef>
              <a:buNone/>
            </a:pPr>
            <a:r>
              <a:rPr lang="en-US" altLang="en-US" dirty="0">
                <a:sym typeface="Symbol" panose="05050102010706020507" pitchFamily="18" charset="2"/>
              </a:rPr>
              <a:t>Central Limit </a:t>
            </a:r>
            <a:r>
              <a:rPr lang="en-US" altLang="en-US" dirty="0" smtClean="0">
                <a:sym typeface="Symbol" panose="05050102010706020507" pitchFamily="18" charset="2"/>
              </a:rPr>
              <a:t>Theorem</a:t>
            </a:r>
          </a:p>
        </p:txBody>
      </p:sp>
      <p:graphicFrame>
        <p:nvGraphicFramePr>
          <p:cNvPr id="5" name="Object 4" descr="A text reads, Recall: The sample mean, y bar, varies from sample to sample and has a distribution (for large n) that follows:&#10;Y bar approximately equals N (mu, sigma over square root of n)"/>
          <p:cNvGraphicFramePr>
            <a:graphicFrameLocks noGrp="1" noChangeAspect="1"/>
          </p:cNvGraphicFramePr>
          <p:nvPr>
            <p:extLst>
              <p:ext uri="{D42A27DB-BD31-4B8C-83A1-F6EECF244321}">
                <p14:modId xmlns:p14="http://schemas.microsoft.com/office/powerpoint/2010/main" val="3915800147"/>
              </p:ext>
            </p:extLst>
          </p:nvPr>
        </p:nvGraphicFramePr>
        <p:xfrm>
          <a:off x="279400" y="2190750"/>
          <a:ext cx="8191500" cy="933450"/>
        </p:xfrm>
        <a:graphic>
          <a:graphicData uri="http://schemas.openxmlformats.org/presentationml/2006/ole">
            <mc:AlternateContent xmlns:mc="http://schemas.openxmlformats.org/markup-compatibility/2006">
              <mc:Choice xmlns:v="urn:schemas-microsoft-com:vml" Requires="v">
                <p:oleObj spid="_x0000_s9391" name="Equation" r:id="rId4" imgW="3809880" imgH="431640" progId="Equation.DSMT4">
                  <p:embed/>
                </p:oleObj>
              </mc:Choice>
              <mc:Fallback>
                <p:oleObj name="Equation" r:id="rId4" imgW="3809880" imgH="431640" progId="Equation.DSMT4">
                  <p:embed/>
                  <p:pic>
                    <p:nvPicPr>
                      <p:cNvPr id="0" name="Object 4" descr="Fe(s) followed by arrow Fe(l)"/>
                      <p:cNvPicPr>
                        <a:picLocks noGrp="1" noChangeAspect="1" noChangeArrowheads="1"/>
                      </p:cNvPicPr>
                      <p:nvPr/>
                    </p:nvPicPr>
                    <p:blipFill>
                      <a:blip r:embed="rId5"/>
                      <a:srcRect/>
                      <a:stretch>
                        <a:fillRect/>
                      </a:stretch>
                    </p:blipFill>
                    <p:spPr bwMode="auto">
                      <a:xfrm>
                        <a:off x="279400" y="2190750"/>
                        <a:ext cx="8191500" cy="933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6" name="Object 5" descr="An equation reads, y bar is approximately equal to N open parenthesis mu, sigma over square root of n close parenthesis."/>
          <p:cNvGraphicFramePr>
            <a:graphicFrameLocks noGrp="1" noChangeAspect="1"/>
          </p:cNvGraphicFramePr>
          <p:nvPr>
            <p:extLst>
              <p:ext uri="{D42A27DB-BD31-4B8C-83A1-F6EECF244321}">
                <p14:modId xmlns:p14="http://schemas.microsoft.com/office/powerpoint/2010/main" val="1642309871"/>
              </p:ext>
            </p:extLst>
          </p:nvPr>
        </p:nvGraphicFramePr>
        <p:xfrm>
          <a:off x="3155950" y="3430588"/>
          <a:ext cx="2101850" cy="989012"/>
        </p:xfrm>
        <a:graphic>
          <a:graphicData uri="http://schemas.openxmlformats.org/presentationml/2006/ole">
            <mc:AlternateContent xmlns:mc="http://schemas.openxmlformats.org/markup-compatibility/2006">
              <mc:Choice xmlns:v="urn:schemas-microsoft-com:vml" Requires="v">
                <p:oleObj spid="_x0000_s9392" name="Equation" r:id="rId6" imgW="977760" imgH="457200" progId="Equation.DSMT4">
                  <p:embed/>
                </p:oleObj>
              </mc:Choice>
              <mc:Fallback>
                <p:oleObj name="Equation" r:id="rId6" imgW="977760" imgH="457200" progId="Equation.DSMT4">
                  <p:embed/>
                  <p:pic>
                    <p:nvPicPr>
                      <p:cNvPr id="0" name="Object 4" descr="Fe(s) followed by arrow Fe(l)"/>
                      <p:cNvPicPr>
                        <a:picLocks noGrp="1" noChangeAspect="1" noChangeArrowheads="1"/>
                      </p:cNvPicPr>
                      <p:nvPr/>
                    </p:nvPicPr>
                    <p:blipFill>
                      <a:blip r:embed="rId7"/>
                      <a:srcRect/>
                      <a:stretch>
                        <a:fillRect/>
                      </a:stretch>
                    </p:blipFill>
                    <p:spPr bwMode="auto">
                      <a:xfrm>
                        <a:off x="3155950" y="3430588"/>
                        <a:ext cx="2101850" cy="989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4" name="Content Placeholder 3"/>
          <p:cNvSpPr>
            <a:spLocks noGrp="1"/>
          </p:cNvSpPr>
          <p:nvPr>
            <p:ph sz="quarter" idx="11"/>
          </p:nvPr>
        </p:nvSpPr>
        <p:spPr>
          <a:xfrm>
            <a:off x="457200" y="4617972"/>
            <a:ext cx="8077200" cy="944628"/>
          </a:xfrm>
        </p:spPr>
        <p:txBody>
          <a:bodyPr>
            <a:noAutofit/>
          </a:bodyPr>
          <a:lstStyle/>
          <a:p>
            <a:pPr marL="0" indent="0">
              <a:buNone/>
            </a:pPr>
            <a:r>
              <a:rPr lang="en-US" dirty="0"/>
              <a:t>Is there an equivalent result for sample slope and/or intercept</a:t>
            </a:r>
            <a:r>
              <a:rPr lang="en-US" dirty="0" smtClean="0"/>
              <a:t>?</a:t>
            </a:r>
            <a:endParaRPr lang="en-US" dirty="0"/>
          </a:p>
        </p:txBody>
      </p:sp>
    </p:spTree>
    <p:extLst>
      <p:ext uri="{BB962C8B-B14F-4D97-AF65-F5344CB8AC3E}">
        <p14:creationId xmlns:p14="http://schemas.microsoft.com/office/powerpoint/2010/main" val="22949706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Title 1"/>
              <p:cNvSpPr>
                <a:spLocks noGrp="1"/>
              </p:cNvSpPr>
              <p:nvPr>
                <p:ph type="title"/>
              </p:nvPr>
            </p:nvSpPr>
            <p:spPr>
              <a:xfrm>
                <a:off x="45720" y="19050"/>
                <a:ext cx="9052560" cy="1257300"/>
              </a:xfrm>
            </p:spPr>
            <p:txBody>
              <a:bodyPr/>
              <a:lstStyle/>
              <a:p>
                <a:r>
                  <a:rPr lang="en-US" dirty="0" smtClean="0">
                    <a:solidFill>
                      <a:schemeClr val="bg1"/>
                    </a:solidFill>
                  </a:rPr>
                  <a:t>Sampling Distribution of </a:t>
                </a:r>
                <a14:m>
                  <m:oMath xmlns:m="http://schemas.openxmlformats.org/officeDocument/2006/math">
                    <m:sSub>
                      <m:sSubPr>
                        <m:ctrlPr>
                          <a:rPr lang="en-US" i="1">
                            <a:solidFill>
                              <a:schemeClr val="bg1"/>
                            </a:solidFill>
                            <a:latin typeface="Cambria Math" panose="02040503050406030204" pitchFamily="18" charset="0"/>
                            <a:sym typeface="Symbol" pitchFamily="18" charset="2"/>
                          </a:rPr>
                        </m:ctrlPr>
                      </m:sSubPr>
                      <m:e>
                        <m:acc>
                          <m:accPr>
                            <m:chr m:val="̂"/>
                            <m:ctrlPr>
                              <a:rPr lang="en-US" i="1">
                                <a:solidFill>
                                  <a:schemeClr val="bg1"/>
                                </a:solidFill>
                                <a:latin typeface="Cambria Math" panose="02040503050406030204" pitchFamily="18" charset="0"/>
                                <a:sym typeface="Symbol" pitchFamily="18" charset="2"/>
                              </a:rPr>
                            </m:ctrlPr>
                          </m:accPr>
                          <m:e>
                            <m:r>
                              <m:rPr>
                                <m:sty m:val="p"/>
                              </m:rPr>
                              <a:rPr lang="en-US" i="0">
                                <a:solidFill>
                                  <a:schemeClr val="bg1"/>
                                </a:solidFill>
                                <a:latin typeface="Cambria Math"/>
                                <a:ea typeface="Cambria Math"/>
                                <a:sym typeface="Symbol" pitchFamily="18" charset="2"/>
                              </a:rPr>
                              <m:t>β</m:t>
                            </m:r>
                          </m:e>
                        </m:acc>
                      </m:e>
                      <m:sub>
                        <m:r>
                          <a:rPr lang="en-US" i="0">
                            <a:solidFill>
                              <a:schemeClr val="bg1"/>
                            </a:solidFill>
                            <a:latin typeface="Cambria Math"/>
                            <a:sym typeface="Symbol" pitchFamily="18" charset="2"/>
                          </a:rPr>
                          <m:t>1</m:t>
                        </m:r>
                      </m:sub>
                    </m:sSub>
                  </m:oMath>
                </a14:m>
                <a:r>
                  <a:rPr lang="en-US" dirty="0">
                    <a:solidFill>
                      <a:schemeClr val="bg1"/>
                    </a:solidFill>
                    <a:sym typeface="Symbol" pitchFamily="18" charset="2"/>
                  </a:rPr>
                  <a:t> &amp; </a:t>
                </a:r>
                <a14:m>
                  <m:oMath xmlns:m="http://schemas.openxmlformats.org/officeDocument/2006/math">
                    <m:sSub>
                      <m:sSubPr>
                        <m:ctrlPr>
                          <a:rPr lang="en-US" i="1">
                            <a:solidFill>
                              <a:schemeClr val="bg1"/>
                            </a:solidFill>
                            <a:latin typeface="Cambria Math" panose="02040503050406030204" pitchFamily="18" charset="0"/>
                            <a:sym typeface="Symbol" pitchFamily="18" charset="2"/>
                          </a:rPr>
                        </m:ctrlPr>
                      </m:sSubPr>
                      <m:e>
                        <m:acc>
                          <m:accPr>
                            <m:chr m:val="̂"/>
                            <m:ctrlPr>
                              <a:rPr lang="en-US" i="1">
                                <a:solidFill>
                                  <a:schemeClr val="bg1"/>
                                </a:solidFill>
                                <a:latin typeface="Cambria Math" panose="02040503050406030204" pitchFamily="18" charset="0"/>
                                <a:sym typeface="Symbol" pitchFamily="18" charset="2"/>
                              </a:rPr>
                            </m:ctrlPr>
                          </m:accPr>
                          <m:e>
                            <m:r>
                              <m:rPr>
                                <m:sty m:val="p"/>
                              </m:rPr>
                              <a:rPr lang="en-US" i="0">
                                <a:solidFill>
                                  <a:schemeClr val="bg1"/>
                                </a:solidFill>
                                <a:latin typeface="Cambria Math"/>
                                <a:ea typeface="Cambria Math"/>
                                <a:sym typeface="Symbol" pitchFamily="18" charset="2"/>
                              </a:rPr>
                              <m:t>β</m:t>
                            </m:r>
                          </m:e>
                        </m:acc>
                      </m:e>
                      <m:sub>
                        <m:r>
                          <a:rPr lang="en-US" i="0">
                            <a:solidFill>
                              <a:schemeClr val="bg1"/>
                            </a:solidFill>
                            <a:latin typeface="Cambria Math"/>
                            <a:ea typeface="Cambria Math"/>
                            <a:sym typeface="Symbol" pitchFamily="18" charset="2"/>
                          </a:rPr>
                          <m:t>0</m:t>
                        </m:r>
                      </m:sub>
                    </m:sSub>
                  </m:oMath>
                </a14:m>
                <a:r>
                  <a:rPr lang="en-US" dirty="0" smtClean="0">
                    <a:solidFill>
                      <a:schemeClr val="bg1"/>
                    </a:solidFill>
                  </a:rPr>
                  <a:t> (1 of 2)</a:t>
                </a:r>
                <a:endParaRPr lang="en-US" dirty="0">
                  <a:solidFill>
                    <a:schemeClr val="bg1"/>
                  </a:solidFill>
                </a:endParaRPr>
              </a:p>
            </p:txBody>
          </p:sp>
        </mc:Choice>
        <mc:Fallback xmlns="">
          <p:sp>
            <p:nvSpPr>
              <p:cNvPr id="2" name="Title 1"/>
              <p:cNvSpPr>
                <a:spLocks noGrp="1" noRot="1" noChangeAspect="1" noMove="1" noResize="1" noEditPoints="1" noAdjustHandles="1" noChangeArrowheads="1" noChangeShapeType="1" noTextEdit="1"/>
              </p:cNvSpPr>
              <p:nvPr>
                <p:ph type="title"/>
              </p:nvPr>
            </p:nvSpPr>
            <p:spPr>
              <a:xfrm>
                <a:off x="45720" y="19050"/>
                <a:ext cx="9052560" cy="1257300"/>
              </a:xfrm>
              <a:blipFill rotWithShape="1">
                <a:blip r:embed="rId3"/>
                <a:stretch>
                  <a:fillRect/>
                </a:stretch>
              </a:blipFill>
            </p:spPr>
            <p:txBody>
              <a:bodyPr/>
              <a:lstStyle/>
              <a:p>
                <a:r>
                  <a:rPr lang="en-US">
                    <a:noFill/>
                  </a:rPr>
                  <a:t> </a:t>
                </a:r>
              </a:p>
            </p:txBody>
          </p:sp>
        </mc:Fallback>
      </mc:AlternateContent>
      <p:sp>
        <p:nvSpPr>
          <p:cNvPr id="6" name="Content Placeholder 5"/>
          <p:cNvSpPr>
            <a:spLocks noGrp="1"/>
          </p:cNvSpPr>
          <p:nvPr>
            <p:ph sz="quarter" idx="10"/>
          </p:nvPr>
        </p:nvSpPr>
        <p:spPr>
          <a:xfrm>
            <a:off x="247304" y="1407392"/>
            <a:ext cx="8668095" cy="4764807"/>
          </a:xfrm>
        </p:spPr>
        <p:txBody>
          <a:bodyPr>
            <a:normAutofit/>
          </a:bodyPr>
          <a:lstStyle/>
          <a:p>
            <a:pPr marL="0" indent="0">
              <a:spcBef>
                <a:spcPts val="624"/>
              </a:spcBef>
              <a:buNone/>
            </a:pPr>
            <a:r>
              <a:rPr lang="en-US" altLang="en-US" dirty="0">
                <a:sym typeface="Symbol" panose="05050102010706020507" pitchFamily="18" charset="2"/>
              </a:rPr>
              <a:t>Investigate via Simulation (R):</a:t>
            </a:r>
          </a:p>
          <a:p>
            <a:pPr marL="514350" indent="-514350">
              <a:spcBef>
                <a:spcPts val="624"/>
              </a:spcBef>
              <a:buFont typeface="+mj-lt"/>
              <a:buAutoNum type="arabicPeriod"/>
            </a:pPr>
            <a:r>
              <a:rPr lang="en-US" altLang="en-US" dirty="0">
                <a:sym typeface="Symbol" panose="05050102010706020507" pitchFamily="18" charset="2"/>
              </a:rPr>
              <a:t>Generate lots of samples from the same population (known linear model</a:t>
            </a:r>
            <a:r>
              <a:rPr lang="en-US" altLang="en-US" dirty="0" smtClean="0">
                <a:sym typeface="Symbol" panose="05050102010706020507" pitchFamily="18" charset="2"/>
              </a:rPr>
              <a:t>).</a:t>
            </a:r>
          </a:p>
          <a:p>
            <a:pPr marL="514350" indent="-514350">
              <a:spcBef>
                <a:spcPts val="624"/>
              </a:spcBef>
              <a:buFont typeface="+mj-lt"/>
              <a:buAutoNum type="arabicPeriod"/>
            </a:pPr>
            <a:r>
              <a:rPr lang="en-US" altLang="en-US" dirty="0" smtClean="0">
                <a:sym typeface="Symbol" panose="05050102010706020507" pitchFamily="18" charset="2"/>
              </a:rPr>
              <a:t>Collect </a:t>
            </a:r>
            <a:r>
              <a:rPr lang="en-US" altLang="en-US" dirty="0">
                <a:sym typeface="Symbol" panose="05050102010706020507" pitchFamily="18" charset="2"/>
              </a:rPr>
              <a:t>the sample slopes and </a:t>
            </a:r>
            <a:r>
              <a:rPr lang="en-US" altLang="en-US" dirty="0" smtClean="0">
                <a:sym typeface="Symbol" panose="05050102010706020507" pitchFamily="18" charset="2"/>
              </a:rPr>
              <a:t>intercepts.</a:t>
            </a:r>
          </a:p>
          <a:p>
            <a:pPr marL="514350" indent="-514350">
              <a:spcBef>
                <a:spcPts val="624"/>
              </a:spcBef>
              <a:buFont typeface="+mj-lt"/>
              <a:buAutoNum type="arabicPeriod"/>
            </a:pPr>
            <a:r>
              <a:rPr lang="en-US" altLang="en-US" dirty="0" smtClean="0">
                <a:sym typeface="Symbol" panose="05050102010706020507" pitchFamily="18" charset="2"/>
              </a:rPr>
              <a:t>Compute </a:t>
            </a:r>
            <a:r>
              <a:rPr lang="en-US" altLang="en-US" dirty="0">
                <a:sym typeface="Symbol" panose="05050102010706020507" pitchFamily="18" charset="2"/>
              </a:rPr>
              <a:t>summary statistics and display the sampling distributions</a:t>
            </a:r>
            <a:r>
              <a:rPr lang="en-US" altLang="en-US" dirty="0" smtClean="0">
                <a:sym typeface="Symbol" panose="05050102010706020507" pitchFamily="18" charset="2"/>
              </a:rPr>
              <a:t>.</a:t>
            </a:r>
          </a:p>
          <a:p>
            <a:pPr marL="0" indent="801688">
              <a:spcBef>
                <a:spcPts val="624"/>
              </a:spcBef>
              <a:buClr>
                <a:schemeClr val="tx1"/>
              </a:buClr>
              <a:buNone/>
            </a:pPr>
            <a:endParaRPr lang="en-US" dirty="0" smtClean="0"/>
          </a:p>
          <a:p>
            <a:pPr marL="0" indent="801688">
              <a:spcBef>
                <a:spcPts val="624"/>
              </a:spcBef>
              <a:buClr>
                <a:schemeClr val="tx1"/>
              </a:buClr>
              <a:buNone/>
            </a:pPr>
            <a:r>
              <a:rPr lang="en-US" dirty="0" smtClean="0"/>
              <a:t>Run </a:t>
            </a:r>
            <a:r>
              <a:rPr lang="en-US" dirty="0"/>
              <a:t>the script "</a:t>
            </a:r>
            <a:r>
              <a:rPr lang="en-US" dirty="0" err="1"/>
              <a:t>SlopeSimulation.R</a:t>
            </a:r>
            <a:r>
              <a:rPr lang="en-US" dirty="0" smtClean="0"/>
              <a:t>”</a:t>
            </a:r>
            <a:endParaRPr lang="en-US" dirty="0"/>
          </a:p>
        </p:txBody>
      </p:sp>
    </p:spTree>
    <p:extLst>
      <p:ext uri="{BB962C8B-B14F-4D97-AF65-F5344CB8AC3E}">
        <p14:creationId xmlns:p14="http://schemas.microsoft.com/office/powerpoint/2010/main" val="255292093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Title 1"/>
              <p:cNvSpPr>
                <a:spLocks noGrp="1"/>
              </p:cNvSpPr>
              <p:nvPr>
                <p:ph type="title"/>
              </p:nvPr>
            </p:nvSpPr>
            <p:spPr/>
            <p:txBody>
              <a:bodyPr/>
              <a:lstStyle/>
              <a:p>
                <a:r>
                  <a:rPr lang="en-US" dirty="0"/>
                  <a:t>Sampling Distributions of </a:t>
                </a:r>
                <a14:m>
                  <m:oMath xmlns:m="http://schemas.openxmlformats.org/officeDocument/2006/math">
                    <m:sSub>
                      <m:sSubPr>
                        <m:ctrlPr>
                          <a:rPr lang="en-US" i="1">
                            <a:latin typeface="Cambria Math" panose="02040503050406030204" pitchFamily="18" charset="0"/>
                            <a:sym typeface="Symbol" pitchFamily="18" charset="2"/>
                          </a:rPr>
                        </m:ctrlPr>
                      </m:sSubPr>
                      <m:e>
                        <m:acc>
                          <m:accPr>
                            <m:chr m:val="̂"/>
                            <m:ctrlPr>
                              <a:rPr lang="en-US" i="1">
                                <a:latin typeface="Cambria Math" panose="02040503050406030204" pitchFamily="18" charset="0"/>
                                <a:sym typeface="Symbol" pitchFamily="18" charset="2"/>
                              </a:rPr>
                            </m:ctrlPr>
                          </m:accPr>
                          <m:e>
                            <m:r>
                              <m:rPr>
                                <m:sty m:val="p"/>
                              </m:rPr>
                              <a:rPr lang="en-US">
                                <a:latin typeface="Cambria Math"/>
                                <a:sym typeface="Symbol" pitchFamily="18" charset="2"/>
                              </a:rPr>
                              <m:t>β</m:t>
                            </m:r>
                          </m:e>
                        </m:acc>
                      </m:e>
                      <m:sub>
                        <m:r>
                          <a:rPr lang="en-US">
                            <a:latin typeface="Cambria Math"/>
                            <a:sym typeface="Symbol" pitchFamily="18" charset="2"/>
                          </a:rPr>
                          <m:t>1</m:t>
                        </m:r>
                      </m:sub>
                    </m:sSub>
                    <m:r>
                      <a:rPr lang="en-US">
                        <a:latin typeface="Cambria Math"/>
                        <a:sym typeface="Symbol" pitchFamily="18" charset="2"/>
                      </a:rPr>
                      <m:t> </m:t>
                    </m:r>
                  </m:oMath>
                </a14:m>
                <a:r>
                  <a:rPr lang="en-US" dirty="0">
                    <a:sym typeface="Symbol" pitchFamily="18" charset="2"/>
                  </a:rPr>
                  <a:t>&amp; </a:t>
                </a:r>
                <a14:m>
                  <m:oMath xmlns:m="http://schemas.openxmlformats.org/officeDocument/2006/math">
                    <m:sSub>
                      <m:sSubPr>
                        <m:ctrlPr>
                          <a:rPr lang="en-US" i="1">
                            <a:latin typeface="Cambria Math" panose="02040503050406030204" pitchFamily="18" charset="0"/>
                            <a:sym typeface="Symbol" pitchFamily="18" charset="2"/>
                          </a:rPr>
                        </m:ctrlPr>
                      </m:sSubPr>
                      <m:e>
                        <m:acc>
                          <m:accPr>
                            <m:chr m:val="̂"/>
                            <m:ctrlPr>
                              <a:rPr lang="en-US" i="1">
                                <a:latin typeface="Cambria Math" panose="02040503050406030204" pitchFamily="18" charset="0"/>
                                <a:sym typeface="Symbol" pitchFamily="18" charset="2"/>
                              </a:rPr>
                            </m:ctrlPr>
                          </m:accPr>
                          <m:e>
                            <m:r>
                              <m:rPr>
                                <m:sty m:val="p"/>
                              </m:rPr>
                              <a:rPr lang="en-US">
                                <a:latin typeface="Cambria Math"/>
                                <a:sym typeface="Symbol" pitchFamily="18" charset="2"/>
                              </a:rPr>
                              <m:t>β</m:t>
                            </m:r>
                          </m:e>
                        </m:acc>
                      </m:e>
                      <m:sub>
                        <m:r>
                          <a:rPr lang="en-US">
                            <a:latin typeface="Cambria Math"/>
                            <a:sym typeface="Symbol" pitchFamily="18" charset="2"/>
                          </a:rPr>
                          <m:t>0</m:t>
                        </m:r>
                      </m:sub>
                    </m:sSub>
                  </m:oMath>
                </a14:m>
                <a:r>
                  <a:rPr lang="en-US" dirty="0" smtClean="0">
                    <a:solidFill>
                      <a:schemeClr val="bg1"/>
                    </a:solidFill>
                  </a:rPr>
                  <a:t> (1 of 2)</a:t>
                </a:r>
                <a:endParaRPr lang="en-US" dirty="0">
                  <a:solidFill>
                    <a:schemeClr val="bg1"/>
                  </a:solidFill>
                </a:endParaRPr>
              </a:p>
            </p:txBody>
          </p:sp>
        </mc:Choice>
        <mc:Fallback xmlns="">
          <p:sp>
            <p:nvSpPr>
              <p:cNvPr id="2" name="Title 1"/>
              <p:cNvSpPr>
                <a:spLocks noGrp="1" noRot="1" noChangeAspect="1" noMove="1" noResize="1" noEditPoints="1" noAdjustHandles="1" noChangeArrowheads="1" noChangeShapeType="1" noTextEdit="1"/>
              </p:cNvSpPr>
              <p:nvPr>
                <p:ph type="title"/>
              </p:nvPr>
            </p:nvSpPr>
            <p:spPr>
              <a:xfrm>
                <a:off x="45720" y="9358"/>
                <a:ext cx="9052560" cy="1257300"/>
              </a:xfrm>
              <a:blipFill rotWithShape="1">
                <a:blip r:embed="rId4"/>
                <a:stretch>
                  <a:fillRect/>
                </a:stretch>
              </a:blipFill>
            </p:spPr>
            <p:txBody>
              <a:bodyPr/>
              <a:lstStyle/>
              <a:p>
                <a:r>
                  <a:rPr lang="en-US">
                    <a:noFill/>
                  </a:rPr>
                  <a:t> </a:t>
                </a:r>
              </a:p>
            </p:txBody>
          </p:sp>
        </mc:Fallback>
      </mc:AlternateContent>
      <p:graphicFrame>
        <p:nvGraphicFramePr>
          <p:cNvPr id="5" name="Object 4" descr="A text reads, Assuming the conditions for an SLM hold, the distributions of beta hat subscript 1 &amp; beta hat subscript 0 follow:"/>
          <p:cNvGraphicFramePr>
            <a:graphicFrameLocks noGrp="1" noChangeAspect="1"/>
          </p:cNvGraphicFramePr>
          <p:nvPr>
            <p:extLst>
              <p:ext uri="{D42A27DB-BD31-4B8C-83A1-F6EECF244321}">
                <p14:modId xmlns:p14="http://schemas.microsoft.com/office/powerpoint/2010/main" val="3443464723"/>
              </p:ext>
            </p:extLst>
          </p:nvPr>
        </p:nvGraphicFramePr>
        <p:xfrm>
          <a:off x="457200" y="1600200"/>
          <a:ext cx="5285307" cy="917166"/>
        </p:xfrm>
        <a:graphic>
          <a:graphicData uri="http://schemas.openxmlformats.org/presentationml/2006/ole">
            <mc:AlternateContent xmlns:mc="http://schemas.openxmlformats.org/markup-compatibility/2006">
              <mc:Choice xmlns:v="urn:schemas-microsoft-com:vml" Requires="v">
                <p:oleObj spid="_x0000_s11474" name="Equation" r:id="rId5" imgW="2793960" imgH="482400" progId="Equation.DSMT4">
                  <p:embed/>
                </p:oleObj>
              </mc:Choice>
              <mc:Fallback>
                <p:oleObj name="Equation" r:id="rId5" imgW="2793960" imgH="482400" progId="Equation.DSMT4">
                  <p:embed/>
                  <p:pic>
                    <p:nvPicPr>
                      <p:cNvPr id="0" name="Object 3" descr="Fe(s) followed by arrow Fe(l)"/>
                      <p:cNvPicPr>
                        <a:picLocks noGrp="1" noChangeAspect="1" noChangeArrowheads="1"/>
                      </p:cNvPicPr>
                      <p:nvPr/>
                    </p:nvPicPr>
                    <p:blipFill>
                      <a:blip r:embed="rId6"/>
                      <a:srcRect/>
                      <a:stretch>
                        <a:fillRect/>
                      </a:stretch>
                    </p:blipFill>
                    <p:spPr bwMode="auto">
                      <a:xfrm>
                        <a:off x="457200" y="1600200"/>
                        <a:ext cx="5285307" cy="9171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mc:AlternateContent xmlns:mc="http://schemas.openxmlformats.org/markup-compatibility/2006">
        <mc:Choice xmlns:a14="http://schemas.microsoft.com/office/drawing/2010/main" Requires="a14">
          <p:graphicFrame>
            <p:nvGraphicFramePr>
              <p:cNvPr id="6" name="Table 5"/>
              <p:cNvGraphicFramePr>
                <a:graphicFrameLocks noGrp="1"/>
              </p:cNvGraphicFramePr>
              <p:nvPr>
                <p:extLst>
                  <p:ext uri="{D42A27DB-BD31-4B8C-83A1-F6EECF244321}">
                    <p14:modId xmlns:p14="http://schemas.microsoft.com/office/powerpoint/2010/main" val="3248724763"/>
                  </p:ext>
                </p:extLst>
              </p:nvPr>
            </p:nvGraphicFramePr>
            <p:xfrm>
              <a:off x="1495251" y="2895600"/>
              <a:ext cx="6096000" cy="2289684"/>
            </p:xfrm>
            <a:graphic>
              <a:graphicData uri="http://schemas.openxmlformats.org/drawingml/2006/table">
                <a:tbl>
                  <a:tblPr firstRow="1" firstCol="1" bandRow="1">
                    <a:tableStyleId>{5C22544A-7EE6-4342-B048-85BDC9FD1C3A}</a:tableStyleId>
                  </a:tblPr>
                  <a:tblGrid>
                    <a:gridCol w="2032000"/>
                    <a:gridCol w="2032000"/>
                    <a:gridCol w="2032000"/>
                  </a:tblGrid>
                  <a:tr h="370840">
                    <a:tc>
                      <a:txBody>
                        <a:bodyPr/>
                        <a:lstStyle/>
                        <a:p>
                          <a:endParaRPr lang="en-US" sz="2200" b="0" dirty="0">
                            <a:solidFill>
                              <a:schemeClr val="tx1"/>
                            </a:solidFill>
                            <a:latin typeface="Arial" panose="020B0604020202020204" pitchFamily="34" charset="0"/>
                            <a:cs typeface="Arial" panose="020B0604020202020204" pitchFamily="34"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14:m>
                            <m:oMath xmlns:m="http://schemas.openxmlformats.org/officeDocument/2006/math">
                              <m:sSub>
                                <m:sSubPr>
                                  <m:ctrlPr>
                                    <a:rPr lang="en-US" sz="2200" b="0" i="1" smtClean="0">
                                      <a:solidFill>
                                        <a:schemeClr val="tx1"/>
                                      </a:solidFill>
                                      <a:latin typeface="Cambria Math" panose="02040503050406030204" pitchFamily="18" charset="0"/>
                                    </a:rPr>
                                  </m:ctrlPr>
                                </m:sSubPr>
                                <m:e>
                                  <m:acc>
                                    <m:accPr>
                                      <m:chr m:val="̂"/>
                                      <m:ctrlPr>
                                        <a:rPr lang="en-US" sz="2200" b="0" i="1" smtClean="0">
                                          <a:solidFill>
                                            <a:schemeClr val="tx1"/>
                                          </a:solidFill>
                                          <a:latin typeface="Cambria Math" panose="02040503050406030204" pitchFamily="18" charset="0"/>
                                        </a:rPr>
                                      </m:ctrlPr>
                                    </m:accPr>
                                    <m:e>
                                      <m:r>
                                        <a:rPr lang="en-US" sz="2200" b="0" i="1" smtClean="0">
                                          <a:solidFill>
                                            <a:schemeClr val="tx1"/>
                                          </a:solidFill>
                                          <a:latin typeface="Cambria Math"/>
                                        </a:rPr>
                                        <m:t>𝛽</m:t>
                                      </m:r>
                                    </m:e>
                                  </m:acc>
                                </m:e>
                                <m:sub>
                                  <m:r>
                                    <a:rPr lang="en-US" sz="2200" b="0" i="1" smtClean="0">
                                      <a:solidFill>
                                        <a:schemeClr val="tx1"/>
                                      </a:solidFill>
                                      <a:latin typeface="Cambria Math"/>
                                    </a:rPr>
                                    <m:t>1</m:t>
                                  </m:r>
                                </m:sub>
                              </m:sSub>
                            </m:oMath>
                          </a14:m>
                          <a:r>
                            <a:rPr lang="en-US" sz="2200" b="0" dirty="0">
                              <a:solidFill>
                                <a:schemeClr val="tx1"/>
                              </a:solidFill>
                              <a:latin typeface="Arial" panose="020B0604020202020204" pitchFamily="34" charset="0"/>
                              <a:cs typeface="Arial" panose="020B0604020202020204" pitchFamily="34" charset="0"/>
                            </a:rPr>
                            <a:t>= </a:t>
                          </a:r>
                          <a:r>
                            <a:rPr lang="en-US" sz="2200" b="0" dirty="0" smtClean="0">
                              <a:solidFill>
                                <a:schemeClr val="tx1"/>
                              </a:solidFill>
                              <a:latin typeface="Arial" panose="020B0604020202020204" pitchFamily="34" charset="0"/>
                              <a:cs typeface="Arial" panose="020B0604020202020204" pitchFamily="34" charset="0"/>
                            </a:rPr>
                            <a:t>slope</a:t>
                          </a:r>
                          <a:endParaRPr lang="en-US" sz="2200" b="0" dirty="0">
                            <a:solidFill>
                              <a:schemeClr val="tx1"/>
                            </a:solidFill>
                            <a:latin typeface="Arial" panose="020B0604020202020204" pitchFamily="34" charset="0"/>
                            <a:cs typeface="Arial" panose="020B0604020202020204" pitchFamily="34"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14:m>
                            <m:oMath xmlns:m="http://schemas.openxmlformats.org/officeDocument/2006/math">
                              <m:sSub>
                                <m:sSubPr>
                                  <m:ctrlPr>
                                    <a:rPr lang="en-US" sz="2200" b="0" i="1" smtClean="0">
                                      <a:solidFill>
                                        <a:schemeClr val="tx1"/>
                                      </a:solidFill>
                                      <a:latin typeface="Cambria Math" panose="02040503050406030204" pitchFamily="18" charset="0"/>
                                    </a:rPr>
                                  </m:ctrlPr>
                                </m:sSubPr>
                                <m:e>
                                  <m:acc>
                                    <m:accPr>
                                      <m:chr m:val="̂"/>
                                      <m:ctrlPr>
                                        <a:rPr lang="en-US" sz="2200" b="0" i="1" smtClean="0">
                                          <a:solidFill>
                                            <a:schemeClr val="tx1"/>
                                          </a:solidFill>
                                          <a:latin typeface="Cambria Math" panose="02040503050406030204" pitchFamily="18" charset="0"/>
                                        </a:rPr>
                                      </m:ctrlPr>
                                    </m:accPr>
                                    <m:e>
                                      <m:r>
                                        <a:rPr lang="en-US" sz="2200" b="0" i="1" smtClean="0">
                                          <a:solidFill>
                                            <a:schemeClr val="tx1"/>
                                          </a:solidFill>
                                          <a:latin typeface="Cambria Math"/>
                                        </a:rPr>
                                        <m:t>𝛽</m:t>
                                      </m:r>
                                    </m:e>
                                  </m:acc>
                                </m:e>
                                <m:sub>
                                  <m:r>
                                    <a:rPr lang="en-US" sz="2200" b="0" i="1" smtClean="0">
                                      <a:solidFill>
                                        <a:schemeClr val="tx1"/>
                                      </a:solidFill>
                                      <a:latin typeface="Cambria Math"/>
                                    </a:rPr>
                                    <m:t>0</m:t>
                                  </m:r>
                                </m:sub>
                              </m:sSub>
                            </m:oMath>
                          </a14:m>
                          <a:r>
                            <a:rPr lang="en-US" sz="2200" b="0" dirty="0">
                              <a:solidFill>
                                <a:schemeClr val="tx1"/>
                              </a:solidFill>
                              <a:latin typeface="Arial" panose="020B0604020202020204" pitchFamily="34" charset="0"/>
                              <a:cs typeface="Arial" panose="020B0604020202020204" pitchFamily="34" charset="0"/>
                            </a:rPr>
                            <a:t>= </a:t>
                          </a:r>
                          <a:r>
                            <a:rPr lang="en-US" sz="2200" b="0" dirty="0" smtClean="0">
                              <a:solidFill>
                                <a:schemeClr val="tx1"/>
                              </a:solidFill>
                              <a:latin typeface="Arial" panose="020B0604020202020204" pitchFamily="34" charset="0"/>
                              <a:cs typeface="Arial" panose="020B0604020202020204" pitchFamily="34" charset="0"/>
                            </a:rPr>
                            <a:t>intercept</a:t>
                          </a:r>
                          <a:endParaRPr lang="en-US" sz="2200" b="0" dirty="0">
                            <a:solidFill>
                              <a:schemeClr val="tx1"/>
                            </a:solidFill>
                            <a:latin typeface="Arial" panose="020B0604020202020204" pitchFamily="34" charset="0"/>
                            <a:cs typeface="Arial" panose="020B0604020202020204" pitchFamily="34"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r>
                  <a:tr h="370840">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2200" b="0" dirty="0" smtClean="0">
                              <a:solidFill>
                                <a:schemeClr val="tx1"/>
                              </a:solidFill>
                              <a:latin typeface="Arial" panose="020B0604020202020204" pitchFamily="34" charset="0"/>
                              <a:cs typeface="Arial" panose="020B0604020202020204" pitchFamily="34" charset="0"/>
                            </a:rPr>
                            <a:t>Mean:</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14:m>
                            <m:oMathPara xmlns:m="http://schemas.openxmlformats.org/officeDocument/2006/math">
                              <m:oMathParaPr>
                                <m:jc m:val="centerGroup"/>
                              </m:oMathParaPr>
                              <m:oMath xmlns:m="http://schemas.openxmlformats.org/officeDocument/2006/math">
                                <m:sSub>
                                  <m:sSubPr>
                                    <m:ctrlPr>
                                      <a:rPr lang="en-US" sz="2200" b="0" i="1" smtClean="0">
                                        <a:solidFill>
                                          <a:schemeClr val="tx1"/>
                                        </a:solidFill>
                                        <a:latin typeface="Cambria Math" panose="02040503050406030204" pitchFamily="18" charset="0"/>
                                      </a:rPr>
                                    </m:ctrlPr>
                                  </m:sSubPr>
                                  <m:e>
                                    <m:r>
                                      <a:rPr lang="en-US" sz="2200" b="0" i="1" smtClean="0">
                                        <a:solidFill>
                                          <a:schemeClr val="tx1"/>
                                        </a:solidFill>
                                        <a:latin typeface="Cambria Math"/>
                                      </a:rPr>
                                      <m:t>𝛽</m:t>
                                    </m:r>
                                  </m:e>
                                  <m:sub>
                                    <m:r>
                                      <a:rPr lang="en-US" sz="2200" b="0" i="1" smtClean="0">
                                        <a:solidFill>
                                          <a:schemeClr val="tx1"/>
                                        </a:solidFill>
                                        <a:latin typeface="Cambria Math"/>
                                      </a:rPr>
                                      <m:t>1</m:t>
                                    </m:r>
                                  </m:sub>
                                </m:sSub>
                              </m:oMath>
                            </m:oMathPara>
                          </a14:m>
                          <a:endParaRPr lang="en-US" sz="2200" b="0" dirty="0">
                            <a:solidFill>
                              <a:schemeClr val="tx1"/>
                            </a:solidFill>
                            <a:latin typeface="Arial" panose="020B0604020202020204" pitchFamily="34" charset="0"/>
                            <a:cs typeface="Arial" panose="020B0604020202020204" pitchFamily="34"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14:m>
                            <m:oMathPara xmlns:m="http://schemas.openxmlformats.org/officeDocument/2006/math">
                              <m:oMathParaPr>
                                <m:jc m:val="centerGroup"/>
                              </m:oMathParaPr>
                              <m:oMath xmlns:m="http://schemas.openxmlformats.org/officeDocument/2006/math">
                                <m:sSub>
                                  <m:sSubPr>
                                    <m:ctrlPr>
                                      <a:rPr lang="en-US" sz="2200" b="0" i="1" smtClean="0">
                                        <a:solidFill>
                                          <a:schemeClr val="tx1"/>
                                        </a:solidFill>
                                        <a:latin typeface="Cambria Math" panose="02040503050406030204" pitchFamily="18" charset="0"/>
                                      </a:rPr>
                                    </m:ctrlPr>
                                  </m:sSubPr>
                                  <m:e>
                                    <m:r>
                                      <a:rPr lang="en-US" sz="2200" b="0" i="1" smtClean="0">
                                        <a:solidFill>
                                          <a:schemeClr val="tx1"/>
                                        </a:solidFill>
                                        <a:latin typeface="Cambria Math"/>
                                      </a:rPr>
                                      <m:t>𝛽</m:t>
                                    </m:r>
                                  </m:e>
                                  <m:sub>
                                    <m:r>
                                      <a:rPr lang="en-US" sz="2200" b="0" i="1" smtClean="0">
                                        <a:solidFill>
                                          <a:schemeClr val="tx1"/>
                                        </a:solidFill>
                                        <a:latin typeface="Cambria Math"/>
                                      </a:rPr>
                                      <m:t>0</m:t>
                                    </m:r>
                                  </m:sub>
                                </m:sSub>
                              </m:oMath>
                            </m:oMathPara>
                          </a14:m>
                          <a:endParaRPr lang="en-US" sz="2200" b="0" dirty="0">
                            <a:solidFill>
                              <a:schemeClr val="tx1"/>
                            </a:solidFill>
                            <a:latin typeface="Arial" panose="020B0604020202020204" pitchFamily="34" charset="0"/>
                            <a:cs typeface="Arial" panose="020B0604020202020204" pitchFamily="34"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r>
                  <a:tr h="370840">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2200" b="0" dirty="0" smtClean="0">
                              <a:solidFill>
                                <a:schemeClr val="tx1"/>
                              </a:solidFill>
                              <a:latin typeface="Arial" panose="020B0604020202020204" pitchFamily="34" charset="0"/>
                              <a:cs typeface="Arial" panose="020B0604020202020204" pitchFamily="34" charset="0"/>
                            </a:rPr>
                            <a:t>Std. error:</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14:m>
                            <m:oMathPara xmlns:m="http://schemas.openxmlformats.org/officeDocument/2006/math">
                              <m:oMathParaPr>
                                <m:jc m:val="centerGroup"/>
                              </m:oMathParaPr>
                              <m:oMath xmlns:m="http://schemas.openxmlformats.org/officeDocument/2006/math">
                                <m:sSub>
                                  <m:sSubPr>
                                    <m:ctrlPr>
                                      <a:rPr lang="en-US" sz="2200" b="0" i="1" smtClean="0">
                                        <a:solidFill>
                                          <a:schemeClr val="tx1"/>
                                        </a:solidFill>
                                        <a:latin typeface="Cambria Math" panose="02040503050406030204" pitchFamily="18" charset="0"/>
                                      </a:rPr>
                                    </m:ctrlPr>
                                  </m:sSubPr>
                                  <m:e>
                                    <m:r>
                                      <a:rPr lang="en-US" sz="2200" b="0" i="1" smtClean="0">
                                        <a:solidFill>
                                          <a:schemeClr val="tx1"/>
                                        </a:solidFill>
                                        <a:latin typeface="Cambria Math"/>
                                      </a:rPr>
                                      <m:t>𝜎</m:t>
                                    </m:r>
                                  </m:e>
                                  <m:sub>
                                    <m:sSub>
                                      <m:sSubPr>
                                        <m:ctrlPr>
                                          <a:rPr lang="en-US" sz="2200" b="0" i="1" smtClean="0">
                                            <a:solidFill>
                                              <a:schemeClr val="tx1"/>
                                            </a:solidFill>
                                            <a:latin typeface="Cambria Math" panose="02040503050406030204" pitchFamily="18" charset="0"/>
                                          </a:rPr>
                                        </m:ctrlPr>
                                      </m:sSubPr>
                                      <m:e>
                                        <m:acc>
                                          <m:accPr>
                                            <m:chr m:val="̂"/>
                                            <m:ctrlPr>
                                              <a:rPr lang="en-US" sz="2200" b="0" i="1" smtClean="0">
                                                <a:solidFill>
                                                  <a:schemeClr val="tx1"/>
                                                </a:solidFill>
                                                <a:latin typeface="Cambria Math" panose="02040503050406030204" pitchFamily="18" charset="0"/>
                                              </a:rPr>
                                            </m:ctrlPr>
                                          </m:accPr>
                                          <m:e>
                                            <m:r>
                                              <a:rPr lang="en-US" sz="2200" b="0" i="1" smtClean="0">
                                                <a:solidFill>
                                                  <a:schemeClr val="tx1"/>
                                                </a:solidFill>
                                                <a:latin typeface="Cambria Math"/>
                                              </a:rPr>
                                              <m:t>𝛽</m:t>
                                            </m:r>
                                          </m:e>
                                        </m:acc>
                                      </m:e>
                                      <m:sub>
                                        <m:r>
                                          <a:rPr lang="en-US" sz="2200" b="0" i="1" smtClean="0">
                                            <a:solidFill>
                                              <a:schemeClr val="tx1"/>
                                            </a:solidFill>
                                            <a:latin typeface="Cambria Math"/>
                                          </a:rPr>
                                          <m:t>1</m:t>
                                        </m:r>
                                      </m:sub>
                                    </m:sSub>
                                  </m:sub>
                                </m:sSub>
                              </m:oMath>
                            </m:oMathPara>
                          </a14:m>
                          <a:endParaRPr lang="en-US" sz="2200" b="0" dirty="0">
                            <a:solidFill>
                              <a:schemeClr val="tx1"/>
                            </a:solidFill>
                            <a:latin typeface="Arial" panose="020B0604020202020204" pitchFamily="34" charset="0"/>
                            <a:cs typeface="Arial" panose="020B0604020202020204" pitchFamily="34"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14:m>
                            <m:oMathPara xmlns:m="http://schemas.openxmlformats.org/officeDocument/2006/math">
                              <m:oMathParaPr>
                                <m:jc m:val="centerGroup"/>
                              </m:oMathParaPr>
                              <m:oMath xmlns:m="http://schemas.openxmlformats.org/officeDocument/2006/math">
                                <m:sSub>
                                  <m:sSubPr>
                                    <m:ctrlPr>
                                      <a:rPr lang="en-US" sz="2200" b="0" i="1" smtClean="0">
                                        <a:solidFill>
                                          <a:schemeClr val="tx1"/>
                                        </a:solidFill>
                                        <a:latin typeface="Cambria Math" panose="02040503050406030204" pitchFamily="18" charset="0"/>
                                      </a:rPr>
                                    </m:ctrlPr>
                                  </m:sSubPr>
                                  <m:e>
                                    <m:r>
                                      <a:rPr lang="en-US" sz="2200" b="0" i="1" smtClean="0">
                                        <a:solidFill>
                                          <a:schemeClr val="tx1"/>
                                        </a:solidFill>
                                        <a:latin typeface="Cambria Math"/>
                                      </a:rPr>
                                      <m:t>𝜎</m:t>
                                    </m:r>
                                  </m:e>
                                  <m:sub>
                                    <m:sSub>
                                      <m:sSubPr>
                                        <m:ctrlPr>
                                          <a:rPr lang="en-US" sz="2200" b="0" i="1" smtClean="0">
                                            <a:solidFill>
                                              <a:schemeClr val="tx1"/>
                                            </a:solidFill>
                                            <a:latin typeface="Cambria Math" panose="02040503050406030204" pitchFamily="18" charset="0"/>
                                          </a:rPr>
                                        </m:ctrlPr>
                                      </m:sSubPr>
                                      <m:e>
                                        <m:acc>
                                          <m:accPr>
                                            <m:chr m:val="̂"/>
                                            <m:ctrlPr>
                                              <a:rPr lang="en-US" sz="2200" b="0" i="1" smtClean="0">
                                                <a:solidFill>
                                                  <a:schemeClr val="tx1"/>
                                                </a:solidFill>
                                                <a:latin typeface="Cambria Math" panose="02040503050406030204" pitchFamily="18" charset="0"/>
                                              </a:rPr>
                                            </m:ctrlPr>
                                          </m:accPr>
                                          <m:e>
                                            <m:r>
                                              <a:rPr lang="en-US" sz="2200" b="0" i="1" smtClean="0">
                                                <a:solidFill>
                                                  <a:schemeClr val="tx1"/>
                                                </a:solidFill>
                                                <a:latin typeface="Cambria Math"/>
                                              </a:rPr>
                                              <m:t>𝛽</m:t>
                                            </m:r>
                                          </m:e>
                                        </m:acc>
                                      </m:e>
                                      <m:sub>
                                        <m:r>
                                          <a:rPr lang="en-US" sz="2200" b="0" i="1" smtClean="0">
                                            <a:solidFill>
                                              <a:schemeClr val="tx1"/>
                                            </a:solidFill>
                                            <a:latin typeface="Cambria Math"/>
                                          </a:rPr>
                                          <m:t>0</m:t>
                                        </m:r>
                                      </m:sub>
                                    </m:sSub>
                                  </m:sub>
                                </m:sSub>
                              </m:oMath>
                            </m:oMathPara>
                          </a14:m>
                          <a:endParaRPr lang="en-US" sz="2200" b="0" dirty="0">
                            <a:solidFill>
                              <a:schemeClr val="tx1"/>
                            </a:solidFill>
                            <a:latin typeface="Arial" panose="020B0604020202020204" pitchFamily="34" charset="0"/>
                            <a:cs typeface="Arial" panose="020B0604020202020204" pitchFamily="34"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r>
                  <a:tr h="370840">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2200" b="0" dirty="0" smtClean="0">
                              <a:solidFill>
                                <a:schemeClr val="tx1"/>
                              </a:solidFill>
                              <a:latin typeface="Arial" panose="020B0604020202020204" pitchFamily="34" charset="0"/>
                              <a:cs typeface="Arial" panose="020B0604020202020204" pitchFamily="34" charset="0"/>
                            </a:rPr>
                            <a:t>Shape:</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r>
                                  <a:rPr lang="en-US" sz="2200" b="0" i="1" smtClean="0">
                                    <a:solidFill>
                                      <a:schemeClr val="tx1"/>
                                    </a:solidFill>
                                    <a:latin typeface="Cambria Math"/>
                                  </a:rPr>
                                  <m:t>𝑁𝑜𝑟𝑚𝑎𝑙</m:t>
                                </m:r>
                              </m:oMath>
                            </m:oMathPara>
                          </a14:m>
                          <a:endParaRPr lang="en-US" sz="2200" b="0" dirty="0">
                            <a:solidFill>
                              <a:schemeClr val="tx1"/>
                            </a:solidFill>
                            <a:latin typeface="Arial" panose="020B0604020202020204" pitchFamily="34" charset="0"/>
                            <a:cs typeface="Arial" panose="020B0604020202020204" pitchFamily="34"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r>
                                  <a:rPr lang="en-US" sz="2200" b="0" i="1" smtClean="0">
                                    <a:solidFill>
                                      <a:schemeClr val="tx1"/>
                                    </a:solidFill>
                                    <a:latin typeface="Cambria Math"/>
                                  </a:rPr>
                                  <m:t>𝑁𝑜𝑟𝑚𝑎𝑙</m:t>
                                </m:r>
                              </m:oMath>
                            </m:oMathPara>
                          </a14:m>
                          <a:endParaRPr lang="en-US" sz="2200" b="0" dirty="0">
                            <a:solidFill>
                              <a:schemeClr val="tx1"/>
                            </a:solidFill>
                            <a:latin typeface="Arial" panose="020B0604020202020204" pitchFamily="34" charset="0"/>
                            <a:cs typeface="Arial" panose="020B0604020202020204" pitchFamily="34"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r>
                  <a:tr h="370840">
                    <a:tc>
                      <a:txBody>
                        <a:bodyPr/>
                        <a:lstStyle/>
                        <a:p>
                          <a:endParaRPr lang="en-US" sz="2200" b="0">
                            <a:solidFill>
                              <a:schemeClr val="tx1"/>
                            </a:solidFill>
                            <a:latin typeface="Arial" panose="020B0604020202020204" pitchFamily="34" charset="0"/>
                            <a:cs typeface="Arial" panose="020B0604020202020204" pitchFamily="34"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sSub>
                                  <m:sSubPr>
                                    <m:ctrlPr>
                                      <a:rPr lang="en-US" sz="2200" b="0" i="1" smtClean="0">
                                        <a:solidFill>
                                          <a:schemeClr val="tx1"/>
                                        </a:solidFill>
                                        <a:latin typeface="Cambria Math" panose="02040503050406030204" pitchFamily="18" charset="0"/>
                                      </a:rPr>
                                    </m:ctrlPr>
                                  </m:sSubPr>
                                  <m:e>
                                    <m:acc>
                                      <m:accPr>
                                        <m:chr m:val="̂"/>
                                        <m:ctrlPr>
                                          <a:rPr lang="en-US" sz="2200" b="0" i="1" smtClean="0">
                                            <a:solidFill>
                                              <a:schemeClr val="tx1"/>
                                            </a:solidFill>
                                            <a:latin typeface="Cambria Math" panose="02040503050406030204" pitchFamily="18" charset="0"/>
                                          </a:rPr>
                                        </m:ctrlPr>
                                      </m:accPr>
                                      <m:e>
                                        <m:r>
                                          <a:rPr lang="en-US" sz="2200" b="0" i="1" smtClean="0">
                                            <a:solidFill>
                                              <a:schemeClr val="tx1"/>
                                            </a:solidFill>
                                            <a:latin typeface="Cambria Math" panose="02040503050406030204" pitchFamily="18" charset="0"/>
                                          </a:rPr>
                                          <m:t>𝛽</m:t>
                                        </m:r>
                                      </m:e>
                                    </m:acc>
                                  </m:e>
                                  <m:sub>
                                    <m:r>
                                      <a:rPr lang="en-US" sz="2200" b="0" i="1" smtClean="0">
                                        <a:solidFill>
                                          <a:schemeClr val="tx1"/>
                                        </a:solidFill>
                                        <a:latin typeface="Cambria Math" panose="02040503050406030204" pitchFamily="18" charset="0"/>
                                      </a:rPr>
                                      <m:t>1</m:t>
                                    </m:r>
                                  </m:sub>
                                </m:sSub>
                                <m:r>
                                  <a:rPr lang="en-US" sz="2200" b="0" i="1" smtClean="0">
                                    <a:solidFill>
                                      <a:schemeClr val="tx1"/>
                                    </a:solidFill>
                                    <a:latin typeface="Cambria Math" panose="02040503050406030204" pitchFamily="18" charset="0"/>
                                  </a:rPr>
                                  <m:t>~</m:t>
                                </m:r>
                                <m:r>
                                  <a:rPr lang="en-US" sz="2200" b="0" i="1" smtClean="0">
                                    <a:solidFill>
                                      <a:schemeClr val="tx1"/>
                                    </a:solidFill>
                                    <a:latin typeface="Cambria Math" panose="02040503050406030204" pitchFamily="18" charset="0"/>
                                  </a:rPr>
                                  <m:t>𝑁</m:t>
                                </m:r>
                                <m:r>
                                  <a:rPr lang="en-US" sz="2200" b="0" i="1" smtClean="0">
                                    <a:solidFill>
                                      <a:schemeClr val="tx1"/>
                                    </a:solidFill>
                                    <a:latin typeface="Cambria Math" panose="02040503050406030204" pitchFamily="18" charset="0"/>
                                  </a:rPr>
                                  <m:t>(</m:t>
                                </m:r>
                                <m:sSub>
                                  <m:sSubPr>
                                    <m:ctrlPr>
                                      <a:rPr lang="en-US" sz="2200" b="0" i="1" smtClean="0">
                                        <a:solidFill>
                                          <a:schemeClr val="tx1"/>
                                        </a:solidFill>
                                        <a:latin typeface="Cambria Math" panose="02040503050406030204" pitchFamily="18" charset="0"/>
                                      </a:rPr>
                                    </m:ctrlPr>
                                  </m:sSubPr>
                                  <m:e>
                                    <m:r>
                                      <a:rPr lang="en-US" sz="2200" b="0" i="1" smtClean="0">
                                        <a:solidFill>
                                          <a:schemeClr val="tx1"/>
                                        </a:solidFill>
                                        <a:latin typeface="Cambria Math" panose="02040503050406030204" pitchFamily="18" charset="0"/>
                                      </a:rPr>
                                      <m:t>𝛽</m:t>
                                    </m:r>
                                  </m:e>
                                  <m:sub>
                                    <m:r>
                                      <a:rPr lang="en-US" sz="2200" b="0" i="1" smtClean="0">
                                        <a:solidFill>
                                          <a:schemeClr val="tx1"/>
                                        </a:solidFill>
                                        <a:latin typeface="Cambria Math" panose="02040503050406030204" pitchFamily="18" charset="0"/>
                                      </a:rPr>
                                      <m:t>1</m:t>
                                    </m:r>
                                  </m:sub>
                                </m:sSub>
                                <m:r>
                                  <a:rPr lang="en-US" sz="2200" b="0" i="1" smtClean="0">
                                    <a:solidFill>
                                      <a:schemeClr val="tx1"/>
                                    </a:solidFill>
                                    <a:latin typeface="Cambria Math" panose="02040503050406030204" pitchFamily="18" charset="0"/>
                                  </a:rPr>
                                  <m:t>,</m:t>
                                </m:r>
                                <m:sSub>
                                  <m:sSubPr>
                                    <m:ctrlPr>
                                      <a:rPr lang="en-US" sz="2200" b="0" i="1" smtClean="0">
                                        <a:solidFill>
                                          <a:schemeClr val="tx1"/>
                                        </a:solidFill>
                                        <a:latin typeface="Cambria Math" panose="02040503050406030204" pitchFamily="18" charset="0"/>
                                      </a:rPr>
                                    </m:ctrlPr>
                                  </m:sSubPr>
                                  <m:e>
                                    <m:r>
                                      <a:rPr lang="en-US" sz="2200" b="0" i="1" smtClean="0">
                                        <a:solidFill>
                                          <a:schemeClr val="tx1"/>
                                        </a:solidFill>
                                        <a:latin typeface="Cambria Math" panose="02040503050406030204" pitchFamily="18" charset="0"/>
                                      </a:rPr>
                                      <m:t>𝜎</m:t>
                                    </m:r>
                                  </m:e>
                                  <m:sub>
                                    <m:sSub>
                                      <m:sSubPr>
                                        <m:ctrlPr>
                                          <a:rPr lang="en-US" sz="2200" b="0" i="1" smtClean="0">
                                            <a:solidFill>
                                              <a:schemeClr val="tx1"/>
                                            </a:solidFill>
                                            <a:latin typeface="Cambria Math" panose="02040503050406030204" pitchFamily="18" charset="0"/>
                                          </a:rPr>
                                        </m:ctrlPr>
                                      </m:sSubPr>
                                      <m:e>
                                        <m:acc>
                                          <m:accPr>
                                            <m:chr m:val="̂"/>
                                            <m:ctrlPr>
                                              <a:rPr lang="en-US" sz="2200" b="0" i="1" smtClean="0">
                                                <a:solidFill>
                                                  <a:schemeClr val="tx1"/>
                                                </a:solidFill>
                                                <a:latin typeface="Cambria Math" panose="02040503050406030204" pitchFamily="18" charset="0"/>
                                              </a:rPr>
                                            </m:ctrlPr>
                                          </m:accPr>
                                          <m:e>
                                            <m:r>
                                              <a:rPr lang="en-US" sz="2200" b="0" i="1" smtClean="0">
                                                <a:solidFill>
                                                  <a:schemeClr val="tx1"/>
                                                </a:solidFill>
                                                <a:latin typeface="Cambria Math" panose="02040503050406030204" pitchFamily="18" charset="0"/>
                                              </a:rPr>
                                              <m:t>𝛽</m:t>
                                            </m:r>
                                          </m:e>
                                        </m:acc>
                                      </m:e>
                                      <m:sub>
                                        <m:r>
                                          <a:rPr lang="en-US" sz="2200" b="0" i="1" smtClean="0">
                                            <a:solidFill>
                                              <a:schemeClr val="tx1"/>
                                            </a:solidFill>
                                            <a:latin typeface="Cambria Math" panose="02040503050406030204" pitchFamily="18" charset="0"/>
                                          </a:rPr>
                                          <m:t>1</m:t>
                                        </m:r>
                                      </m:sub>
                                    </m:sSub>
                                  </m:sub>
                                </m:sSub>
                                <m:r>
                                  <a:rPr lang="en-US" sz="2200" b="0" i="1" smtClean="0">
                                    <a:solidFill>
                                      <a:schemeClr val="tx1"/>
                                    </a:solidFill>
                                    <a:latin typeface="Cambria Math" panose="02040503050406030204" pitchFamily="18" charset="0"/>
                                  </a:rPr>
                                  <m:t>)</m:t>
                                </m:r>
                              </m:oMath>
                            </m:oMathPara>
                          </a14:m>
                          <a:endParaRPr lang="en-US" sz="2200" b="0" dirty="0">
                            <a:solidFill>
                              <a:schemeClr val="tx1"/>
                            </a:solidFill>
                            <a:latin typeface="Arial" panose="020B0604020202020204" pitchFamily="34" charset="0"/>
                            <a:cs typeface="Arial" panose="020B0604020202020204" pitchFamily="34"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sSub>
                                  <m:sSubPr>
                                    <m:ctrlPr>
                                      <a:rPr lang="en-US" sz="2200" b="0" i="1" smtClean="0">
                                        <a:solidFill>
                                          <a:schemeClr val="tx1"/>
                                        </a:solidFill>
                                        <a:latin typeface="Cambria Math" panose="02040503050406030204" pitchFamily="18" charset="0"/>
                                      </a:rPr>
                                    </m:ctrlPr>
                                  </m:sSubPr>
                                  <m:e>
                                    <m:acc>
                                      <m:accPr>
                                        <m:chr m:val="̂"/>
                                        <m:ctrlPr>
                                          <a:rPr lang="en-US" sz="2200" b="0" i="1" smtClean="0">
                                            <a:solidFill>
                                              <a:schemeClr val="tx1"/>
                                            </a:solidFill>
                                            <a:latin typeface="Cambria Math" panose="02040503050406030204" pitchFamily="18" charset="0"/>
                                          </a:rPr>
                                        </m:ctrlPr>
                                      </m:accPr>
                                      <m:e>
                                        <m:r>
                                          <a:rPr lang="en-US" sz="2200" b="0" i="1" smtClean="0">
                                            <a:solidFill>
                                              <a:schemeClr val="tx1"/>
                                            </a:solidFill>
                                            <a:latin typeface="Cambria Math" panose="02040503050406030204" pitchFamily="18" charset="0"/>
                                          </a:rPr>
                                          <m:t>𝛽</m:t>
                                        </m:r>
                                      </m:e>
                                    </m:acc>
                                  </m:e>
                                  <m:sub>
                                    <m:r>
                                      <a:rPr lang="en-US" sz="2200" b="0" i="1" smtClean="0">
                                        <a:solidFill>
                                          <a:schemeClr val="tx1"/>
                                        </a:solidFill>
                                        <a:latin typeface="Cambria Math" panose="02040503050406030204" pitchFamily="18" charset="0"/>
                                      </a:rPr>
                                      <m:t>0</m:t>
                                    </m:r>
                                  </m:sub>
                                </m:sSub>
                                <m:r>
                                  <a:rPr lang="en-US" sz="2200" b="0" i="1" smtClean="0">
                                    <a:solidFill>
                                      <a:schemeClr val="tx1"/>
                                    </a:solidFill>
                                    <a:latin typeface="Cambria Math" panose="02040503050406030204" pitchFamily="18" charset="0"/>
                                  </a:rPr>
                                  <m:t>~</m:t>
                                </m:r>
                                <m:r>
                                  <a:rPr lang="en-US" sz="2200" b="0" i="1" smtClean="0">
                                    <a:solidFill>
                                      <a:schemeClr val="tx1"/>
                                    </a:solidFill>
                                    <a:latin typeface="Cambria Math" panose="02040503050406030204" pitchFamily="18" charset="0"/>
                                  </a:rPr>
                                  <m:t>𝑁</m:t>
                                </m:r>
                                <m:r>
                                  <a:rPr lang="en-US" sz="2200" b="0" i="1" smtClean="0">
                                    <a:solidFill>
                                      <a:schemeClr val="tx1"/>
                                    </a:solidFill>
                                    <a:latin typeface="Cambria Math" panose="02040503050406030204" pitchFamily="18" charset="0"/>
                                  </a:rPr>
                                  <m:t>(</m:t>
                                </m:r>
                                <m:sSub>
                                  <m:sSubPr>
                                    <m:ctrlPr>
                                      <a:rPr lang="en-US" sz="2200" b="0" i="1" smtClean="0">
                                        <a:solidFill>
                                          <a:schemeClr val="tx1"/>
                                        </a:solidFill>
                                        <a:latin typeface="Cambria Math" panose="02040503050406030204" pitchFamily="18" charset="0"/>
                                      </a:rPr>
                                    </m:ctrlPr>
                                  </m:sSubPr>
                                  <m:e>
                                    <m:r>
                                      <a:rPr lang="en-US" sz="2200" b="0" i="1" smtClean="0">
                                        <a:solidFill>
                                          <a:schemeClr val="tx1"/>
                                        </a:solidFill>
                                        <a:latin typeface="Cambria Math" panose="02040503050406030204" pitchFamily="18" charset="0"/>
                                      </a:rPr>
                                      <m:t>𝛽</m:t>
                                    </m:r>
                                  </m:e>
                                  <m:sub>
                                    <m:r>
                                      <a:rPr lang="en-US" sz="2200" b="0" i="1" smtClean="0">
                                        <a:solidFill>
                                          <a:schemeClr val="tx1"/>
                                        </a:solidFill>
                                        <a:latin typeface="Cambria Math" panose="02040503050406030204" pitchFamily="18" charset="0"/>
                                      </a:rPr>
                                      <m:t>0</m:t>
                                    </m:r>
                                  </m:sub>
                                </m:sSub>
                                <m:r>
                                  <a:rPr lang="en-US" sz="2200" b="0" i="1" smtClean="0">
                                    <a:solidFill>
                                      <a:schemeClr val="tx1"/>
                                    </a:solidFill>
                                    <a:latin typeface="Cambria Math" panose="02040503050406030204" pitchFamily="18" charset="0"/>
                                  </a:rPr>
                                  <m:t>,</m:t>
                                </m:r>
                                <m:sSub>
                                  <m:sSubPr>
                                    <m:ctrlPr>
                                      <a:rPr lang="en-US" sz="2200" b="0" i="1" smtClean="0">
                                        <a:solidFill>
                                          <a:schemeClr val="tx1"/>
                                        </a:solidFill>
                                        <a:latin typeface="Cambria Math" panose="02040503050406030204" pitchFamily="18" charset="0"/>
                                      </a:rPr>
                                    </m:ctrlPr>
                                  </m:sSubPr>
                                  <m:e>
                                    <m:r>
                                      <a:rPr lang="en-US" sz="2200" b="0" i="1" smtClean="0">
                                        <a:solidFill>
                                          <a:schemeClr val="tx1"/>
                                        </a:solidFill>
                                        <a:latin typeface="Cambria Math" panose="02040503050406030204" pitchFamily="18" charset="0"/>
                                      </a:rPr>
                                      <m:t>𝜎</m:t>
                                    </m:r>
                                  </m:e>
                                  <m:sub>
                                    <m:sSub>
                                      <m:sSubPr>
                                        <m:ctrlPr>
                                          <a:rPr lang="en-US" sz="2200" b="0" i="1" smtClean="0">
                                            <a:solidFill>
                                              <a:schemeClr val="tx1"/>
                                            </a:solidFill>
                                            <a:latin typeface="Cambria Math" panose="02040503050406030204" pitchFamily="18" charset="0"/>
                                          </a:rPr>
                                        </m:ctrlPr>
                                      </m:sSubPr>
                                      <m:e>
                                        <m:acc>
                                          <m:accPr>
                                            <m:chr m:val="̂"/>
                                            <m:ctrlPr>
                                              <a:rPr lang="en-US" sz="2200" b="0" i="1" smtClean="0">
                                                <a:solidFill>
                                                  <a:schemeClr val="tx1"/>
                                                </a:solidFill>
                                                <a:latin typeface="Cambria Math" panose="02040503050406030204" pitchFamily="18" charset="0"/>
                                              </a:rPr>
                                            </m:ctrlPr>
                                          </m:accPr>
                                          <m:e>
                                            <m:r>
                                              <a:rPr lang="en-US" sz="2200" b="0" i="1" smtClean="0">
                                                <a:solidFill>
                                                  <a:schemeClr val="tx1"/>
                                                </a:solidFill>
                                                <a:latin typeface="Cambria Math" panose="02040503050406030204" pitchFamily="18" charset="0"/>
                                              </a:rPr>
                                              <m:t>𝛽</m:t>
                                            </m:r>
                                          </m:e>
                                        </m:acc>
                                      </m:e>
                                      <m:sub>
                                        <m:r>
                                          <a:rPr lang="en-US" sz="2200" b="0" i="1" smtClean="0">
                                            <a:solidFill>
                                              <a:schemeClr val="tx1"/>
                                            </a:solidFill>
                                            <a:latin typeface="Cambria Math" panose="02040503050406030204" pitchFamily="18" charset="0"/>
                                          </a:rPr>
                                          <m:t>0</m:t>
                                        </m:r>
                                      </m:sub>
                                    </m:sSub>
                                  </m:sub>
                                </m:sSub>
                                <m:r>
                                  <a:rPr lang="en-US" sz="2200" b="0" i="1" smtClean="0">
                                    <a:solidFill>
                                      <a:schemeClr val="tx1"/>
                                    </a:solidFill>
                                    <a:latin typeface="Cambria Math" panose="02040503050406030204" pitchFamily="18" charset="0"/>
                                  </a:rPr>
                                  <m:t>)</m:t>
                                </m:r>
                              </m:oMath>
                            </m:oMathPara>
                          </a14:m>
                          <a:endParaRPr lang="en-US" sz="2200" b="0" dirty="0">
                            <a:solidFill>
                              <a:schemeClr val="tx1"/>
                            </a:solidFill>
                            <a:latin typeface="Arial" panose="020B0604020202020204" pitchFamily="34" charset="0"/>
                            <a:cs typeface="Arial" panose="020B0604020202020204" pitchFamily="34"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mc:Choice>
        <mc:Fallback>
          <p:graphicFrame>
            <p:nvGraphicFramePr>
              <p:cNvPr id="6" name="Table 5"/>
              <p:cNvGraphicFramePr>
                <a:graphicFrameLocks noGrp="1"/>
              </p:cNvGraphicFramePr>
              <p:nvPr>
                <p:extLst>
                  <p:ext uri="{D42A27DB-BD31-4B8C-83A1-F6EECF244321}">
                    <p14:modId xmlns:p14="http://schemas.microsoft.com/office/powerpoint/2010/main" val="3248724763"/>
                  </p:ext>
                </p:extLst>
              </p:nvPr>
            </p:nvGraphicFramePr>
            <p:xfrm>
              <a:off x="1495251" y="2895600"/>
              <a:ext cx="6096000" cy="2289684"/>
            </p:xfrm>
            <a:graphic>
              <a:graphicData uri="http://schemas.openxmlformats.org/drawingml/2006/table">
                <a:tbl>
                  <a:tblPr firstRow="1" firstCol="1" bandRow="1">
                    <a:tableStyleId>{5C22544A-7EE6-4342-B048-85BDC9FD1C3A}</a:tableStyleId>
                  </a:tblPr>
                  <a:tblGrid>
                    <a:gridCol w="2032000"/>
                    <a:gridCol w="2032000"/>
                    <a:gridCol w="2032000"/>
                  </a:tblGrid>
                  <a:tr h="444945">
                    <a:tc>
                      <a:txBody>
                        <a:bodyPr/>
                        <a:lstStyle/>
                        <a:p>
                          <a:endParaRPr lang="en-US" sz="2200" b="0" dirty="0">
                            <a:solidFill>
                              <a:schemeClr val="tx1"/>
                            </a:solidFill>
                            <a:latin typeface="Arial" panose="020B0604020202020204" pitchFamily="34" charset="0"/>
                            <a:cs typeface="Arial" panose="020B0604020202020204" pitchFamily="34"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en-US"/>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blipFill rotWithShape="0">
                          <a:blip r:embed="rId7"/>
                          <a:stretch>
                            <a:fillRect l="-100300" t="-4110" r="-100300" b="-427397"/>
                          </a:stretch>
                        </a:blipFill>
                      </a:tcPr>
                    </a:tc>
                    <a:tc>
                      <a:txBody>
                        <a:bodyPr/>
                        <a:lstStyle/>
                        <a:p>
                          <a:endParaRPr lang="en-US"/>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blipFill rotWithShape="0">
                          <a:blip r:embed="rId7"/>
                          <a:stretch>
                            <a:fillRect l="-199701" t="-4110" b="-427397"/>
                          </a:stretch>
                        </a:blipFill>
                      </a:tcPr>
                    </a:tc>
                  </a:tr>
                  <a:tr h="426720">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2200" b="0" dirty="0" smtClean="0">
                              <a:solidFill>
                                <a:schemeClr val="tx1"/>
                              </a:solidFill>
                              <a:latin typeface="Arial" panose="020B0604020202020204" pitchFamily="34" charset="0"/>
                              <a:cs typeface="Arial" panose="020B0604020202020204" pitchFamily="34" charset="0"/>
                            </a:rPr>
                            <a:t>Mean:</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en-US"/>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blipFill rotWithShape="0">
                          <a:blip r:embed="rId7"/>
                          <a:stretch>
                            <a:fillRect l="-100300" t="-108571" r="-100300" b="-345714"/>
                          </a:stretch>
                        </a:blipFill>
                      </a:tcPr>
                    </a:tc>
                    <a:tc>
                      <a:txBody>
                        <a:bodyPr/>
                        <a:lstStyle/>
                        <a:p>
                          <a:endParaRPr lang="en-US"/>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blipFill rotWithShape="0">
                          <a:blip r:embed="rId7"/>
                          <a:stretch>
                            <a:fillRect l="-199701" t="-108571" b="-345714"/>
                          </a:stretch>
                        </a:blipFill>
                      </a:tcPr>
                    </a:tc>
                  </a:tr>
                  <a:tr h="482664">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2200" b="0" dirty="0" smtClean="0">
                              <a:solidFill>
                                <a:schemeClr val="tx1"/>
                              </a:solidFill>
                              <a:latin typeface="Arial" panose="020B0604020202020204" pitchFamily="34" charset="0"/>
                              <a:cs typeface="Arial" panose="020B0604020202020204" pitchFamily="34" charset="0"/>
                            </a:rPr>
                            <a:t>Std. error:</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en-US"/>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blipFill rotWithShape="0">
                          <a:blip r:embed="rId7"/>
                          <a:stretch>
                            <a:fillRect l="-100300" t="-184810" r="-100300" b="-206329"/>
                          </a:stretch>
                        </a:blipFill>
                      </a:tcPr>
                    </a:tc>
                    <a:tc>
                      <a:txBody>
                        <a:bodyPr/>
                        <a:lstStyle/>
                        <a:p>
                          <a:endParaRPr lang="en-US"/>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blipFill rotWithShape="0">
                          <a:blip r:embed="rId7"/>
                          <a:stretch>
                            <a:fillRect l="-199701" t="-184810" b="-206329"/>
                          </a:stretch>
                        </a:blipFill>
                      </a:tcPr>
                    </a:tc>
                  </a:tr>
                  <a:tr h="426720">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2200" b="0" dirty="0" smtClean="0">
                              <a:solidFill>
                                <a:schemeClr val="tx1"/>
                              </a:solidFill>
                              <a:latin typeface="Arial" panose="020B0604020202020204" pitchFamily="34" charset="0"/>
                              <a:cs typeface="Arial" panose="020B0604020202020204" pitchFamily="34" charset="0"/>
                            </a:rPr>
                            <a:t>Shape:</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en-US"/>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blipFill rotWithShape="0">
                          <a:blip r:embed="rId7"/>
                          <a:stretch>
                            <a:fillRect l="-100300" t="-321429" r="-100300" b="-132857"/>
                          </a:stretch>
                        </a:blipFill>
                      </a:tcPr>
                    </a:tc>
                    <a:tc>
                      <a:txBody>
                        <a:bodyPr/>
                        <a:lstStyle/>
                        <a:p>
                          <a:endParaRPr lang="en-US"/>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blipFill rotWithShape="0">
                          <a:blip r:embed="rId7"/>
                          <a:stretch>
                            <a:fillRect l="-199701" t="-321429" b="-132857"/>
                          </a:stretch>
                        </a:blipFill>
                      </a:tcPr>
                    </a:tc>
                  </a:tr>
                  <a:tr h="508635">
                    <a:tc>
                      <a:txBody>
                        <a:bodyPr/>
                        <a:lstStyle/>
                        <a:p>
                          <a:endParaRPr lang="en-US" sz="2200" b="0">
                            <a:solidFill>
                              <a:schemeClr val="tx1"/>
                            </a:solidFill>
                            <a:latin typeface="Arial" panose="020B0604020202020204" pitchFamily="34" charset="0"/>
                            <a:cs typeface="Arial" panose="020B0604020202020204" pitchFamily="34"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en-US"/>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blipFill rotWithShape="0">
                          <a:blip r:embed="rId7"/>
                          <a:stretch>
                            <a:fillRect l="-100300" t="-351190" r="-100300" b="-10714"/>
                          </a:stretch>
                        </a:blipFill>
                      </a:tcPr>
                    </a:tc>
                    <a:tc>
                      <a:txBody>
                        <a:bodyPr/>
                        <a:lstStyle/>
                        <a:p>
                          <a:endParaRPr lang="en-US"/>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blipFill rotWithShape="0">
                          <a:blip r:embed="rId7"/>
                          <a:stretch>
                            <a:fillRect l="-199701" t="-351190" b="-10714"/>
                          </a:stretch>
                        </a:blipFill>
                      </a:tcPr>
                    </a:tc>
                  </a:tr>
                </a:tbl>
              </a:graphicData>
            </a:graphic>
          </p:graphicFrame>
        </mc:Fallback>
      </mc:AlternateContent>
    </p:spTree>
    <p:extLst>
      <p:ext uri="{BB962C8B-B14F-4D97-AF65-F5344CB8AC3E}">
        <p14:creationId xmlns:p14="http://schemas.microsoft.com/office/powerpoint/2010/main" val="85972092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Title 1"/>
              <p:cNvSpPr>
                <a:spLocks noGrp="1"/>
              </p:cNvSpPr>
              <p:nvPr>
                <p:ph type="title"/>
              </p:nvPr>
            </p:nvSpPr>
            <p:spPr>
              <a:xfrm>
                <a:off x="45720" y="16042"/>
                <a:ext cx="9052560" cy="1257300"/>
              </a:xfrm>
            </p:spPr>
            <p:txBody>
              <a:bodyPr>
                <a:normAutofit/>
              </a:bodyPr>
              <a:lstStyle/>
              <a:p>
                <a:r>
                  <a:rPr lang="en-US" dirty="0"/>
                  <a:t>Sampling Distributions of </a:t>
                </a:r>
                <a14:m>
                  <m:oMath xmlns:m="http://schemas.openxmlformats.org/officeDocument/2006/math">
                    <m:sSub>
                      <m:sSubPr>
                        <m:ctrlPr>
                          <a:rPr lang="en-US" i="1">
                            <a:latin typeface="Cambria Math" panose="02040503050406030204" pitchFamily="18" charset="0"/>
                            <a:sym typeface="Symbol" pitchFamily="18" charset="2"/>
                          </a:rPr>
                        </m:ctrlPr>
                      </m:sSubPr>
                      <m:e>
                        <m:acc>
                          <m:accPr>
                            <m:chr m:val="̂"/>
                            <m:ctrlPr>
                              <a:rPr lang="en-US" i="1">
                                <a:latin typeface="Cambria Math" panose="02040503050406030204" pitchFamily="18" charset="0"/>
                                <a:sym typeface="Symbol" pitchFamily="18" charset="2"/>
                              </a:rPr>
                            </m:ctrlPr>
                          </m:accPr>
                          <m:e>
                            <m:r>
                              <m:rPr>
                                <m:sty m:val="p"/>
                              </m:rPr>
                              <a:rPr lang="en-US">
                                <a:latin typeface="Cambria Math"/>
                                <a:sym typeface="Symbol" pitchFamily="18" charset="2"/>
                              </a:rPr>
                              <m:t>β</m:t>
                            </m:r>
                          </m:e>
                        </m:acc>
                      </m:e>
                      <m:sub>
                        <m:r>
                          <a:rPr lang="en-US">
                            <a:latin typeface="Cambria Math"/>
                            <a:sym typeface="Symbol" pitchFamily="18" charset="2"/>
                          </a:rPr>
                          <m:t>1</m:t>
                        </m:r>
                      </m:sub>
                    </m:sSub>
                    <m:r>
                      <a:rPr lang="en-US">
                        <a:latin typeface="Cambria Math"/>
                        <a:sym typeface="Symbol" pitchFamily="18" charset="2"/>
                      </a:rPr>
                      <m:t> </m:t>
                    </m:r>
                  </m:oMath>
                </a14:m>
                <a:r>
                  <a:rPr lang="en-US" dirty="0">
                    <a:sym typeface="Symbol" pitchFamily="18" charset="2"/>
                  </a:rPr>
                  <a:t>&amp; </a:t>
                </a:r>
                <a14:m>
                  <m:oMath xmlns:m="http://schemas.openxmlformats.org/officeDocument/2006/math">
                    <m:sSub>
                      <m:sSubPr>
                        <m:ctrlPr>
                          <a:rPr lang="en-US" i="1">
                            <a:latin typeface="Cambria Math" panose="02040503050406030204" pitchFamily="18" charset="0"/>
                            <a:sym typeface="Symbol" pitchFamily="18" charset="2"/>
                          </a:rPr>
                        </m:ctrlPr>
                      </m:sSubPr>
                      <m:e>
                        <m:acc>
                          <m:accPr>
                            <m:chr m:val="̂"/>
                            <m:ctrlPr>
                              <a:rPr lang="en-US" i="1">
                                <a:latin typeface="Cambria Math" panose="02040503050406030204" pitchFamily="18" charset="0"/>
                                <a:sym typeface="Symbol" pitchFamily="18" charset="2"/>
                              </a:rPr>
                            </m:ctrlPr>
                          </m:accPr>
                          <m:e>
                            <m:r>
                              <m:rPr>
                                <m:sty m:val="p"/>
                              </m:rPr>
                              <a:rPr lang="en-US">
                                <a:latin typeface="Cambria Math"/>
                                <a:sym typeface="Symbol" pitchFamily="18" charset="2"/>
                              </a:rPr>
                              <m:t>β</m:t>
                            </m:r>
                          </m:e>
                        </m:acc>
                      </m:e>
                      <m:sub>
                        <m:r>
                          <a:rPr lang="en-US">
                            <a:latin typeface="Cambria Math"/>
                            <a:sym typeface="Symbol" pitchFamily="18" charset="2"/>
                          </a:rPr>
                          <m:t>0</m:t>
                        </m:r>
                      </m:sub>
                    </m:sSub>
                  </m:oMath>
                </a14:m>
                <a:r>
                  <a:rPr lang="en-US" dirty="0" smtClean="0"/>
                  <a:t> (2 of 2)</a:t>
                </a:r>
                <a:endParaRPr lang="en-US" dirty="0"/>
              </a:p>
            </p:txBody>
          </p:sp>
        </mc:Choice>
        <mc:Fallback xmlns="">
          <p:sp>
            <p:nvSpPr>
              <p:cNvPr id="2" name="Title 1"/>
              <p:cNvSpPr>
                <a:spLocks noGrp="1" noRot="1" noChangeAspect="1" noMove="1" noResize="1" noEditPoints="1" noAdjustHandles="1" noChangeArrowheads="1" noChangeShapeType="1" noTextEdit="1"/>
              </p:cNvSpPr>
              <p:nvPr>
                <p:ph type="title"/>
              </p:nvPr>
            </p:nvSpPr>
            <p:spPr>
              <a:xfrm>
                <a:off x="45720" y="16042"/>
                <a:ext cx="9052560" cy="1257300"/>
              </a:xfrm>
              <a:blipFill rotWithShape="1">
                <a:blip r:embed="rId4"/>
                <a:stretch>
                  <a:fillRect/>
                </a:stretch>
              </a:blipFill>
            </p:spPr>
            <p:txBody>
              <a:bodyPr/>
              <a:lstStyle/>
              <a:p>
                <a:r>
                  <a:rPr lang="en-US">
                    <a:noFill/>
                  </a:rPr>
                  <a:t> </a:t>
                </a:r>
              </a:p>
            </p:txBody>
          </p:sp>
        </mc:Fallback>
      </mc:AlternateContent>
      <p:graphicFrame>
        <p:nvGraphicFramePr>
          <p:cNvPr id="5" name="Object 4" descr="A text reads, Assuming the conditions for an SLM hold, the distributions of beta hat subscript 1 and beta hat subscript 0 follow:"/>
          <p:cNvGraphicFramePr>
            <a:graphicFrameLocks noGrp="1" noChangeAspect="1"/>
          </p:cNvGraphicFramePr>
          <p:nvPr>
            <p:extLst>
              <p:ext uri="{D42A27DB-BD31-4B8C-83A1-F6EECF244321}">
                <p14:modId xmlns:p14="http://schemas.microsoft.com/office/powerpoint/2010/main" val="1022432145"/>
              </p:ext>
            </p:extLst>
          </p:nvPr>
        </p:nvGraphicFramePr>
        <p:xfrm>
          <a:off x="457200" y="1676400"/>
          <a:ext cx="7662863" cy="917575"/>
        </p:xfrm>
        <a:graphic>
          <a:graphicData uri="http://schemas.openxmlformats.org/presentationml/2006/ole">
            <mc:AlternateContent xmlns:mc="http://schemas.openxmlformats.org/markup-compatibility/2006">
              <mc:Choice xmlns:v="urn:schemas-microsoft-com:vml" Requires="v">
                <p:oleObj spid="_x0000_s12489" name="Equation" r:id="rId5" imgW="4051080" imgH="482400" progId="Equation.DSMT4">
                  <p:embed/>
                </p:oleObj>
              </mc:Choice>
              <mc:Fallback>
                <p:oleObj name="Equation" r:id="rId5" imgW="4051080" imgH="482400" progId="Equation.DSMT4">
                  <p:embed/>
                  <p:pic>
                    <p:nvPicPr>
                      <p:cNvPr id="0" name="Object 4" descr="Fe(s) followed by arrow Fe(l)"/>
                      <p:cNvPicPr>
                        <a:picLocks noGrp="1" noChangeAspect="1" noChangeArrowheads="1"/>
                      </p:cNvPicPr>
                      <p:nvPr/>
                    </p:nvPicPr>
                    <p:blipFill>
                      <a:blip r:embed="rId6"/>
                      <a:srcRect/>
                      <a:stretch>
                        <a:fillRect/>
                      </a:stretch>
                    </p:blipFill>
                    <p:spPr bwMode="auto">
                      <a:xfrm>
                        <a:off x="457200" y="1676400"/>
                        <a:ext cx="7662863" cy="917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mc:AlternateContent xmlns:mc="http://schemas.openxmlformats.org/markup-compatibility/2006">
        <mc:Choice xmlns:a14="http://schemas.microsoft.com/office/drawing/2010/main" Requires="a14">
          <p:graphicFrame>
            <p:nvGraphicFramePr>
              <p:cNvPr id="7" name="Table 6"/>
              <p:cNvGraphicFramePr>
                <a:graphicFrameLocks noGrp="1"/>
              </p:cNvGraphicFramePr>
              <p:nvPr>
                <p:extLst>
                  <p:ext uri="{D42A27DB-BD31-4B8C-83A1-F6EECF244321}">
                    <p14:modId xmlns:p14="http://schemas.microsoft.com/office/powerpoint/2010/main" val="2390040528"/>
                  </p:ext>
                </p:extLst>
              </p:nvPr>
            </p:nvGraphicFramePr>
            <p:xfrm>
              <a:off x="1495251" y="2724911"/>
              <a:ext cx="6744525" cy="2380489"/>
            </p:xfrm>
            <a:graphic>
              <a:graphicData uri="http://schemas.openxmlformats.org/drawingml/2006/table">
                <a:tbl>
                  <a:tblPr firstRow="1" firstCol="1" bandRow="1">
                    <a:tableStyleId>{5C22544A-7EE6-4342-B048-85BDC9FD1C3A}</a:tableStyleId>
                  </a:tblPr>
                  <a:tblGrid>
                    <a:gridCol w="2032000"/>
                    <a:gridCol w="2032000"/>
                    <a:gridCol w="2680525"/>
                  </a:tblGrid>
                  <a:tr h="370840">
                    <a:tc>
                      <a:txBody>
                        <a:bodyPr/>
                        <a:lstStyle/>
                        <a:p>
                          <a:endParaRPr lang="en-US" sz="2200" b="0" dirty="0">
                            <a:solidFill>
                              <a:schemeClr val="tx1"/>
                            </a:solidFill>
                            <a:latin typeface="Arial" panose="020B0604020202020204" pitchFamily="34" charset="0"/>
                            <a:cs typeface="Arial" panose="020B0604020202020204" pitchFamily="34"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14:m>
                            <m:oMath xmlns:m="http://schemas.openxmlformats.org/officeDocument/2006/math">
                              <m:sSub>
                                <m:sSubPr>
                                  <m:ctrlPr>
                                    <a:rPr lang="en-US" sz="2200" b="0" i="1" smtClean="0">
                                      <a:solidFill>
                                        <a:schemeClr val="tx1"/>
                                      </a:solidFill>
                                      <a:latin typeface="Cambria Math" panose="02040503050406030204" pitchFamily="18" charset="0"/>
                                    </a:rPr>
                                  </m:ctrlPr>
                                </m:sSubPr>
                                <m:e>
                                  <m:acc>
                                    <m:accPr>
                                      <m:chr m:val="̂"/>
                                      <m:ctrlPr>
                                        <a:rPr lang="en-US" sz="2200" b="0" i="1" smtClean="0">
                                          <a:solidFill>
                                            <a:schemeClr val="tx1"/>
                                          </a:solidFill>
                                          <a:latin typeface="Cambria Math" panose="02040503050406030204" pitchFamily="18" charset="0"/>
                                        </a:rPr>
                                      </m:ctrlPr>
                                    </m:accPr>
                                    <m:e>
                                      <m:r>
                                        <a:rPr lang="en-US" sz="2200" b="0" i="1" smtClean="0">
                                          <a:solidFill>
                                            <a:schemeClr val="tx1"/>
                                          </a:solidFill>
                                          <a:latin typeface="Cambria Math"/>
                                        </a:rPr>
                                        <m:t>𝛽</m:t>
                                      </m:r>
                                    </m:e>
                                  </m:acc>
                                </m:e>
                                <m:sub>
                                  <m:r>
                                    <a:rPr lang="en-US" sz="2200" b="0" i="1" smtClean="0">
                                      <a:solidFill>
                                        <a:schemeClr val="tx1"/>
                                      </a:solidFill>
                                      <a:latin typeface="Cambria Math"/>
                                    </a:rPr>
                                    <m:t>1</m:t>
                                  </m:r>
                                </m:sub>
                              </m:sSub>
                            </m:oMath>
                          </a14:m>
                          <a:r>
                            <a:rPr lang="en-US" sz="2200" b="0" dirty="0">
                              <a:solidFill>
                                <a:schemeClr val="tx1"/>
                              </a:solidFill>
                              <a:latin typeface="Arial" panose="020B0604020202020204" pitchFamily="34" charset="0"/>
                              <a:cs typeface="Arial" panose="020B0604020202020204" pitchFamily="34" charset="0"/>
                            </a:rPr>
                            <a:t>= </a:t>
                          </a:r>
                          <a:r>
                            <a:rPr lang="en-US" sz="2200" b="0" dirty="0" smtClean="0">
                              <a:solidFill>
                                <a:schemeClr val="tx1"/>
                              </a:solidFill>
                              <a:latin typeface="Arial" panose="020B0604020202020204" pitchFamily="34" charset="0"/>
                              <a:cs typeface="Arial" panose="020B0604020202020204" pitchFamily="34" charset="0"/>
                            </a:rPr>
                            <a:t>slopes</a:t>
                          </a:r>
                          <a:endParaRPr lang="en-US" sz="2200" b="0" dirty="0">
                            <a:solidFill>
                              <a:schemeClr val="tx1"/>
                            </a:solidFill>
                            <a:latin typeface="Arial" panose="020B0604020202020204" pitchFamily="34" charset="0"/>
                            <a:cs typeface="Arial" panose="020B0604020202020204" pitchFamily="34"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14:m>
                            <m:oMath xmlns:m="http://schemas.openxmlformats.org/officeDocument/2006/math">
                              <m:sSub>
                                <m:sSubPr>
                                  <m:ctrlPr>
                                    <a:rPr lang="en-US" sz="2200" b="0" i="1" smtClean="0">
                                      <a:solidFill>
                                        <a:schemeClr val="tx1"/>
                                      </a:solidFill>
                                      <a:latin typeface="Cambria Math" panose="02040503050406030204" pitchFamily="18" charset="0"/>
                                    </a:rPr>
                                  </m:ctrlPr>
                                </m:sSubPr>
                                <m:e>
                                  <m:acc>
                                    <m:accPr>
                                      <m:chr m:val="̂"/>
                                      <m:ctrlPr>
                                        <a:rPr lang="en-US" sz="2200" b="0" i="1" smtClean="0">
                                          <a:solidFill>
                                            <a:schemeClr val="tx1"/>
                                          </a:solidFill>
                                          <a:latin typeface="Cambria Math" panose="02040503050406030204" pitchFamily="18" charset="0"/>
                                        </a:rPr>
                                      </m:ctrlPr>
                                    </m:accPr>
                                    <m:e>
                                      <m:r>
                                        <a:rPr lang="en-US" sz="2200" b="0" i="1" smtClean="0">
                                          <a:solidFill>
                                            <a:schemeClr val="tx1"/>
                                          </a:solidFill>
                                          <a:latin typeface="Cambria Math"/>
                                        </a:rPr>
                                        <m:t>𝛽</m:t>
                                      </m:r>
                                    </m:e>
                                  </m:acc>
                                </m:e>
                                <m:sub>
                                  <m:r>
                                    <a:rPr lang="en-US" sz="2200" b="0" i="1" smtClean="0">
                                      <a:solidFill>
                                        <a:schemeClr val="tx1"/>
                                      </a:solidFill>
                                      <a:latin typeface="Cambria Math"/>
                                    </a:rPr>
                                    <m:t>0</m:t>
                                  </m:r>
                                </m:sub>
                              </m:sSub>
                            </m:oMath>
                          </a14:m>
                          <a:r>
                            <a:rPr lang="en-US" sz="2200" b="0" dirty="0">
                              <a:solidFill>
                                <a:schemeClr val="tx1"/>
                              </a:solidFill>
                              <a:latin typeface="Arial" panose="020B0604020202020204" pitchFamily="34" charset="0"/>
                              <a:cs typeface="Arial" panose="020B0604020202020204" pitchFamily="34" charset="0"/>
                            </a:rPr>
                            <a:t>= </a:t>
                          </a:r>
                          <a:r>
                            <a:rPr lang="en-US" sz="2200" b="0" dirty="0" smtClean="0">
                              <a:solidFill>
                                <a:schemeClr val="tx1"/>
                              </a:solidFill>
                              <a:latin typeface="Arial" panose="020B0604020202020204" pitchFamily="34" charset="0"/>
                              <a:cs typeface="Arial" panose="020B0604020202020204" pitchFamily="34" charset="0"/>
                            </a:rPr>
                            <a:t>intercepts</a:t>
                          </a:r>
                          <a:endParaRPr lang="en-US" sz="2200" b="0" dirty="0">
                            <a:solidFill>
                              <a:schemeClr val="tx1"/>
                            </a:solidFill>
                            <a:latin typeface="Arial" panose="020B0604020202020204" pitchFamily="34" charset="0"/>
                            <a:cs typeface="Arial" panose="020B0604020202020204" pitchFamily="34"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r>
                  <a:tr h="370840">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2200" b="0" dirty="0" smtClean="0">
                              <a:solidFill>
                                <a:schemeClr val="tx1"/>
                              </a:solidFill>
                              <a:latin typeface="Arial" panose="020B0604020202020204" pitchFamily="34" charset="0"/>
                              <a:cs typeface="Arial" panose="020B0604020202020204" pitchFamily="34" charset="0"/>
                            </a:rPr>
                            <a:t>Mean:</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14:m>
                            <m:oMathPara xmlns:m="http://schemas.openxmlformats.org/officeDocument/2006/math">
                              <m:oMathParaPr>
                                <m:jc m:val="centerGroup"/>
                              </m:oMathParaPr>
                              <m:oMath xmlns:m="http://schemas.openxmlformats.org/officeDocument/2006/math">
                                <m:sSub>
                                  <m:sSubPr>
                                    <m:ctrlPr>
                                      <a:rPr lang="en-US" sz="2200" b="0" i="1" smtClean="0">
                                        <a:solidFill>
                                          <a:schemeClr val="tx1"/>
                                        </a:solidFill>
                                        <a:latin typeface="Cambria Math" panose="02040503050406030204" pitchFamily="18" charset="0"/>
                                      </a:rPr>
                                    </m:ctrlPr>
                                  </m:sSubPr>
                                  <m:e>
                                    <m:r>
                                      <a:rPr lang="en-US" sz="2200" b="0" i="1" smtClean="0">
                                        <a:solidFill>
                                          <a:schemeClr val="tx1"/>
                                        </a:solidFill>
                                        <a:latin typeface="Cambria Math"/>
                                      </a:rPr>
                                      <m:t>𝛽</m:t>
                                    </m:r>
                                  </m:e>
                                  <m:sub>
                                    <m:r>
                                      <a:rPr lang="en-US" sz="2200" b="0" i="1" smtClean="0">
                                        <a:solidFill>
                                          <a:schemeClr val="tx1"/>
                                        </a:solidFill>
                                        <a:latin typeface="Cambria Math"/>
                                      </a:rPr>
                                      <m:t>1</m:t>
                                    </m:r>
                                  </m:sub>
                                </m:sSub>
                              </m:oMath>
                            </m:oMathPara>
                          </a14:m>
                          <a:endParaRPr lang="en-US" sz="2200" b="0" dirty="0">
                            <a:solidFill>
                              <a:schemeClr val="tx1"/>
                            </a:solidFill>
                            <a:latin typeface="Arial" panose="020B0604020202020204" pitchFamily="34" charset="0"/>
                            <a:cs typeface="Arial" panose="020B0604020202020204" pitchFamily="34"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14:m>
                            <m:oMathPara xmlns:m="http://schemas.openxmlformats.org/officeDocument/2006/math">
                              <m:oMathParaPr>
                                <m:jc m:val="centerGroup"/>
                              </m:oMathParaPr>
                              <m:oMath xmlns:m="http://schemas.openxmlformats.org/officeDocument/2006/math">
                                <m:sSub>
                                  <m:sSubPr>
                                    <m:ctrlPr>
                                      <a:rPr lang="en-US" sz="2200" b="0" i="1" smtClean="0">
                                        <a:solidFill>
                                          <a:schemeClr val="tx1"/>
                                        </a:solidFill>
                                        <a:latin typeface="Cambria Math" panose="02040503050406030204" pitchFamily="18" charset="0"/>
                                      </a:rPr>
                                    </m:ctrlPr>
                                  </m:sSubPr>
                                  <m:e>
                                    <m:r>
                                      <a:rPr lang="en-US" sz="2200" b="0" i="1" smtClean="0">
                                        <a:solidFill>
                                          <a:schemeClr val="tx1"/>
                                        </a:solidFill>
                                        <a:latin typeface="Cambria Math"/>
                                      </a:rPr>
                                      <m:t>𝛽</m:t>
                                    </m:r>
                                  </m:e>
                                  <m:sub>
                                    <m:r>
                                      <a:rPr lang="en-US" sz="2200" b="0" i="1" smtClean="0">
                                        <a:solidFill>
                                          <a:schemeClr val="tx1"/>
                                        </a:solidFill>
                                        <a:latin typeface="Cambria Math"/>
                                      </a:rPr>
                                      <m:t>0</m:t>
                                    </m:r>
                                  </m:sub>
                                </m:sSub>
                              </m:oMath>
                            </m:oMathPara>
                          </a14:m>
                          <a:endParaRPr lang="en-US" sz="2200" b="0" dirty="0">
                            <a:solidFill>
                              <a:schemeClr val="tx1"/>
                            </a:solidFill>
                            <a:latin typeface="Arial" panose="020B0604020202020204" pitchFamily="34" charset="0"/>
                            <a:cs typeface="Arial" panose="020B0604020202020204" pitchFamily="34"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r>
                  <a:tr h="370840">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2200" b="0" dirty="0" smtClean="0">
                              <a:solidFill>
                                <a:schemeClr val="tx1"/>
                              </a:solidFill>
                              <a:latin typeface="Arial" panose="020B0604020202020204" pitchFamily="34" charset="0"/>
                              <a:cs typeface="Arial" panose="020B0604020202020204" pitchFamily="34" charset="0"/>
                            </a:rPr>
                            <a:t>Std. error:</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sSub>
                                  <m:sSubPr>
                                    <m:ctrlPr>
                                      <a:rPr lang="en-US" sz="2200" b="0" i="1" smtClean="0">
                                        <a:solidFill>
                                          <a:schemeClr val="tx1"/>
                                        </a:solidFill>
                                        <a:latin typeface="Cambria Math" panose="02040503050406030204" pitchFamily="18" charset="0"/>
                                      </a:rPr>
                                    </m:ctrlPr>
                                  </m:sSubPr>
                                  <m:e>
                                    <m:r>
                                      <a:rPr lang="en-US" sz="2200" b="0" i="1" smtClean="0">
                                        <a:solidFill>
                                          <a:schemeClr val="tx1"/>
                                        </a:solidFill>
                                        <a:latin typeface="Cambria Math"/>
                                      </a:rPr>
                                      <m:t>𝜎</m:t>
                                    </m:r>
                                  </m:e>
                                  <m:sub>
                                    <m:sSub>
                                      <m:sSubPr>
                                        <m:ctrlPr>
                                          <a:rPr lang="en-US" sz="2200" b="0" i="1" smtClean="0">
                                            <a:solidFill>
                                              <a:schemeClr val="tx1"/>
                                            </a:solidFill>
                                            <a:latin typeface="Cambria Math" panose="02040503050406030204" pitchFamily="18" charset="0"/>
                                          </a:rPr>
                                        </m:ctrlPr>
                                      </m:sSubPr>
                                      <m:e>
                                        <m:acc>
                                          <m:accPr>
                                            <m:chr m:val="̂"/>
                                            <m:ctrlPr>
                                              <a:rPr lang="en-US" sz="2200" b="0" i="1" smtClean="0">
                                                <a:solidFill>
                                                  <a:schemeClr val="tx1"/>
                                                </a:solidFill>
                                                <a:latin typeface="Cambria Math" panose="02040503050406030204" pitchFamily="18" charset="0"/>
                                              </a:rPr>
                                            </m:ctrlPr>
                                          </m:accPr>
                                          <m:e>
                                            <m:r>
                                              <a:rPr lang="en-US" sz="2200" b="0" i="1" smtClean="0">
                                                <a:solidFill>
                                                  <a:schemeClr val="tx1"/>
                                                </a:solidFill>
                                                <a:latin typeface="Cambria Math"/>
                                              </a:rPr>
                                              <m:t>𝛽</m:t>
                                            </m:r>
                                          </m:e>
                                        </m:acc>
                                      </m:e>
                                      <m:sub>
                                        <m:r>
                                          <a:rPr lang="en-US" sz="2200" b="0" i="1" smtClean="0">
                                            <a:solidFill>
                                              <a:schemeClr val="tx1"/>
                                            </a:solidFill>
                                            <a:latin typeface="Cambria Math"/>
                                          </a:rPr>
                                          <m:t>1</m:t>
                                        </m:r>
                                      </m:sub>
                                    </m:sSub>
                                  </m:sub>
                                </m:sSub>
                                <m:r>
                                  <a:rPr lang="en-US" sz="2200" b="0" i="1" smtClean="0">
                                    <a:solidFill>
                                      <a:schemeClr val="tx1"/>
                                    </a:solidFill>
                                    <a:latin typeface="Cambria Math"/>
                                  </a:rPr>
                                  <m:t>=</m:t>
                                </m:r>
                                <m:f>
                                  <m:fPr>
                                    <m:ctrlPr>
                                      <a:rPr lang="en-US" sz="2200" b="0" i="1" smtClean="0">
                                        <a:solidFill>
                                          <a:schemeClr val="tx1"/>
                                        </a:solidFill>
                                        <a:latin typeface="Cambria Math" panose="02040503050406030204" pitchFamily="18" charset="0"/>
                                      </a:rPr>
                                    </m:ctrlPr>
                                  </m:fPr>
                                  <m:num>
                                    <m:sSub>
                                      <m:sSubPr>
                                        <m:ctrlPr>
                                          <a:rPr lang="en-US" sz="2200" b="0" i="1" smtClean="0">
                                            <a:solidFill>
                                              <a:schemeClr val="tx1"/>
                                            </a:solidFill>
                                            <a:latin typeface="Cambria Math" panose="02040503050406030204" pitchFamily="18" charset="0"/>
                                          </a:rPr>
                                        </m:ctrlPr>
                                      </m:sSubPr>
                                      <m:e>
                                        <m:r>
                                          <a:rPr lang="en-US" sz="2200" b="0" i="1" smtClean="0">
                                            <a:solidFill>
                                              <a:schemeClr val="tx1"/>
                                            </a:solidFill>
                                            <a:latin typeface="Cambria Math"/>
                                          </a:rPr>
                                          <m:t>𝜎</m:t>
                                        </m:r>
                                      </m:e>
                                      <m:sub>
                                        <m:r>
                                          <a:rPr lang="en-US" sz="2200" b="0" i="1" smtClean="0">
                                            <a:solidFill>
                                              <a:schemeClr val="tx1"/>
                                            </a:solidFill>
                                            <a:latin typeface="Cambria Math"/>
                                            <a:ea typeface="Cambria Math"/>
                                          </a:rPr>
                                          <m:t>𝜀</m:t>
                                        </m:r>
                                      </m:sub>
                                    </m:sSub>
                                  </m:num>
                                  <m:den>
                                    <m:rad>
                                      <m:radPr>
                                        <m:degHide m:val="on"/>
                                        <m:ctrlPr>
                                          <a:rPr lang="en-US" sz="2200" b="0" i="1" smtClean="0">
                                            <a:solidFill>
                                              <a:schemeClr val="tx1"/>
                                            </a:solidFill>
                                            <a:latin typeface="Cambria Math" panose="02040503050406030204" pitchFamily="18" charset="0"/>
                                          </a:rPr>
                                        </m:ctrlPr>
                                      </m:radPr>
                                      <m:deg/>
                                      <m:e>
                                        <m:r>
                                          <a:rPr lang="en-US" sz="2200" b="0" i="1" smtClean="0">
                                            <a:solidFill>
                                              <a:schemeClr val="tx1"/>
                                            </a:solidFill>
                                            <a:latin typeface="Cambria Math"/>
                                          </a:rPr>
                                          <m:t>𝑆𝑆𝑋</m:t>
                                        </m:r>
                                      </m:e>
                                    </m:rad>
                                  </m:den>
                                </m:f>
                              </m:oMath>
                            </m:oMathPara>
                          </a14:m>
                          <a:endParaRPr lang="en-US" sz="2200" dirty="0">
                            <a:solidFill>
                              <a:schemeClr val="tx1"/>
                            </a:solidFill>
                            <a:latin typeface="Arial" panose="020B0604020202020204" pitchFamily="34" charset="0"/>
                            <a:cs typeface="Arial" panose="020B0604020202020204" pitchFamily="34"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sSub>
                                  <m:sSubPr>
                                    <m:ctrlPr>
                                      <a:rPr lang="en-US" sz="2200" b="0" i="1" smtClean="0">
                                        <a:solidFill>
                                          <a:schemeClr val="tx1"/>
                                        </a:solidFill>
                                        <a:latin typeface="Cambria Math" panose="02040503050406030204" pitchFamily="18" charset="0"/>
                                      </a:rPr>
                                    </m:ctrlPr>
                                  </m:sSubPr>
                                  <m:e>
                                    <m:r>
                                      <a:rPr lang="en-US" sz="2200" b="0" i="1" smtClean="0">
                                        <a:solidFill>
                                          <a:schemeClr val="tx1"/>
                                        </a:solidFill>
                                        <a:latin typeface="Cambria Math"/>
                                      </a:rPr>
                                      <m:t>𝜎</m:t>
                                    </m:r>
                                  </m:e>
                                  <m:sub>
                                    <m:sSub>
                                      <m:sSubPr>
                                        <m:ctrlPr>
                                          <a:rPr lang="en-US" sz="2200" b="0" i="1" smtClean="0">
                                            <a:solidFill>
                                              <a:schemeClr val="tx1"/>
                                            </a:solidFill>
                                            <a:latin typeface="Cambria Math" panose="02040503050406030204" pitchFamily="18" charset="0"/>
                                          </a:rPr>
                                        </m:ctrlPr>
                                      </m:sSubPr>
                                      <m:e>
                                        <m:acc>
                                          <m:accPr>
                                            <m:chr m:val="̂"/>
                                            <m:ctrlPr>
                                              <a:rPr lang="en-US" sz="2200" b="0" i="1" smtClean="0">
                                                <a:solidFill>
                                                  <a:schemeClr val="tx1"/>
                                                </a:solidFill>
                                                <a:latin typeface="Cambria Math" panose="02040503050406030204" pitchFamily="18" charset="0"/>
                                              </a:rPr>
                                            </m:ctrlPr>
                                          </m:accPr>
                                          <m:e>
                                            <m:r>
                                              <a:rPr lang="en-US" sz="2200" b="0" i="1" smtClean="0">
                                                <a:solidFill>
                                                  <a:schemeClr val="tx1"/>
                                                </a:solidFill>
                                                <a:latin typeface="Cambria Math"/>
                                              </a:rPr>
                                              <m:t>𝛽</m:t>
                                            </m:r>
                                          </m:e>
                                        </m:acc>
                                      </m:e>
                                      <m:sub>
                                        <m:r>
                                          <a:rPr lang="en-US" sz="2200" b="0" i="1" smtClean="0">
                                            <a:solidFill>
                                              <a:schemeClr val="tx1"/>
                                            </a:solidFill>
                                            <a:latin typeface="Cambria Math"/>
                                          </a:rPr>
                                          <m:t>0</m:t>
                                        </m:r>
                                      </m:sub>
                                    </m:sSub>
                                  </m:sub>
                                </m:sSub>
                                <m:r>
                                  <a:rPr lang="en-US" sz="2200" b="0" i="1" smtClean="0">
                                    <a:solidFill>
                                      <a:schemeClr val="tx1"/>
                                    </a:solidFill>
                                    <a:latin typeface="Cambria Math"/>
                                  </a:rPr>
                                  <m:t>=</m:t>
                                </m:r>
                                <m:sSub>
                                  <m:sSubPr>
                                    <m:ctrlPr>
                                      <a:rPr lang="en-US" sz="2200" b="0" i="1" smtClean="0">
                                        <a:solidFill>
                                          <a:schemeClr val="tx1"/>
                                        </a:solidFill>
                                        <a:latin typeface="Cambria Math" panose="02040503050406030204" pitchFamily="18" charset="0"/>
                                      </a:rPr>
                                    </m:ctrlPr>
                                  </m:sSubPr>
                                  <m:e>
                                    <m:r>
                                      <a:rPr lang="en-US" sz="2200" b="0" i="1" smtClean="0">
                                        <a:solidFill>
                                          <a:schemeClr val="tx1"/>
                                        </a:solidFill>
                                        <a:latin typeface="Cambria Math"/>
                                      </a:rPr>
                                      <m:t>𝜎</m:t>
                                    </m:r>
                                  </m:e>
                                  <m:sub>
                                    <m:r>
                                      <a:rPr lang="en-US" sz="2200" b="0" i="1" smtClean="0">
                                        <a:solidFill>
                                          <a:schemeClr val="tx1"/>
                                        </a:solidFill>
                                        <a:latin typeface="Cambria Math"/>
                                        <a:ea typeface="Cambria Math"/>
                                      </a:rPr>
                                      <m:t>𝜀</m:t>
                                    </m:r>
                                  </m:sub>
                                </m:sSub>
                                <m:rad>
                                  <m:radPr>
                                    <m:degHide m:val="on"/>
                                    <m:ctrlPr>
                                      <a:rPr lang="en-US" sz="2200" b="0" i="1" smtClean="0">
                                        <a:solidFill>
                                          <a:schemeClr val="tx1"/>
                                        </a:solidFill>
                                        <a:latin typeface="Cambria Math" panose="02040503050406030204" pitchFamily="18" charset="0"/>
                                      </a:rPr>
                                    </m:ctrlPr>
                                  </m:radPr>
                                  <m:deg/>
                                  <m:e>
                                    <m:f>
                                      <m:fPr>
                                        <m:ctrlPr>
                                          <a:rPr lang="en-US" sz="2200" b="0" i="1" smtClean="0">
                                            <a:solidFill>
                                              <a:schemeClr val="tx1"/>
                                            </a:solidFill>
                                            <a:latin typeface="Cambria Math" panose="02040503050406030204" pitchFamily="18" charset="0"/>
                                          </a:rPr>
                                        </m:ctrlPr>
                                      </m:fPr>
                                      <m:num>
                                        <m:r>
                                          <a:rPr lang="en-US" sz="2200" b="0" i="1" smtClean="0">
                                            <a:solidFill>
                                              <a:schemeClr val="tx1"/>
                                            </a:solidFill>
                                            <a:latin typeface="Cambria Math"/>
                                          </a:rPr>
                                          <m:t>1</m:t>
                                        </m:r>
                                      </m:num>
                                      <m:den>
                                        <m:r>
                                          <a:rPr lang="en-US" sz="2200" b="0" i="1" smtClean="0">
                                            <a:solidFill>
                                              <a:schemeClr val="tx1"/>
                                            </a:solidFill>
                                            <a:latin typeface="Cambria Math"/>
                                          </a:rPr>
                                          <m:t>𝑛</m:t>
                                        </m:r>
                                      </m:den>
                                    </m:f>
                                    <m:r>
                                      <a:rPr lang="en-US" sz="2200" b="0" i="1" smtClean="0">
                                        <a:solidFill>
                                          <a:schemeClr val="tx1"/>
                                        </a:solidFill>
                                        <a:latin typeface="Cambria Math"/>
                                      </a:rPr>
                                      <m:t>+</m:t>
                                    </m:r>
                                    <m:f>
                                      <m:fPr>
                                        <m:ctrlPr>
                                          <a:rPr lang="en-US" sz="2200" b="0" i="1" smtClean="0">
                                            <a:solidFill>
                                              <a:schemeClr val="tx1"/>
                                            </a:solidFill>
                                            <a:latin typeface="Cambria Math" panose="02040503050406030204" pitchFamily="18" charset="0"/>
                                          </a:rPr>
                                        </m:ctrlPr>
                                      </m:fPr>
                                      <m:num>
                                        <m:sSup>
                                          <m:sSupPr>
                                            <m:ctrlPr>
                                              <a:rPr lang="en-US" sz="2200" b="0" i="1" smtClean="0">
                                                <a:solidFill>
                                                  <a:schemeClr val="tx1"/>
                                                </a:solidFill>
                                                <a:latin typeface="Cambria Math" panose="02040503050406030204" pitchFamily="18" charset="0"/>
                                              </a:rPr>
                                            </m:ctrlPr>
                                          </m:sSupPr>
                                          <m:e>
                                            <m:acc>
                                              <m:accPr>
                                                <m:chr m:val="̅"/>
                                                <m:ctrlPr>
                                                  <a:rPr lang="en-US" sz="2200" b="0" i="1" smtClean="0">
                                                    <a:solidFill>
                                                      <a:schemeClr val="tx1"/>
                                                    </a:solidFill>
                                                    <a:latin typeface="Cambria Math" panose="02040503050406030204" pitchFamily="18" charset="0"/>
                                                  </a:rPr>
                                                </m:ctrlPr>
                                              </m:accPr>
                                              <m:e>
                                                <m:r>
                                                  <a:rPr lang="en-US" sz="2200" b="0" i="1" smtClean="0">
                                                    <a:solidFill>
                                                      <a:schemeClr val="tx1"/>
                                                    </a:solidFill>
                                                    <a:latin typeface="Cambria Math"/>
                                                  </a:rPr>
                                                  <m:t>𝑥</m:t>
                                                </m:r>
                                              </m:e>
                                            </m:acc>
                                          </m:e>
                                          <m:sup>
                                            <m:r>
                                              <a:rPr lang="en-US" sz="2200" b="0" i="1" smtClean="0">
                                                <a:solidFill>
                                                  <a:schemeClr val="tx1"/>
                                                </a:solidFill>
                                                <a:latin typeface="Cambria Math"/>
                                              </a:rPr>
                                              <m:t>2</m:t>
                                            </m:r>
                                          </m:sup>
                                        </m:sSup>
                                      </m:num>
                                      <m:den>
                                        <m:r>
                                          <a:rPr lang="en-US" sz="2200" b="0" i="1" smtClean="0">
                                            <a:solidFill>
                                              <a:schemeClr val="tx1"/>
                                            </a:solidFill>
                                            <a:latin typeface="Cambria Math"/>
                                          </a:rPr>
                                          <m:t>𝑆𝑆𝑋</m:t>
                                        </m:r>
                                      </m:den>
                                    </m:f>
                                  </m:e>
                                </m:rad>
                              </m:oMath>
                            </m:oMathPara>
                          </a14:m>
                          <a:endParaRPr lang="en-US" sz="2200" dirty="0">
                            <a:solidFill>
                              <a:schemeClr val="tx1"/>
                            </a:solidFill>
                            <a:latin typeface="Arial" panose="020B0604020202020204" pitchFamily="34" charset="0"/>
                            <a:cs typeface="Arial" panose="020B0604020202020204" pitchFamily="34"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r>
                  <a:tr h="370840">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2200" b="0" dirty="0" smtClean="0">
                              <a:solidFill>
                                <a:schemeClr val="tx1"/>
                              </a:solidFill>
                              <a:latin typeface="Arial" panose="020B0604020202020204" pitchFamily="34" charset="0"/>
                              <a:cs typeface="Arial" panose="020B0604020202020204" pitchFamily="34" charset="0"/>
                            </a:rPr>
                            <a:t>Shape:</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r>
                                  <a:rPr lang="en-US" sz="2200" b="0" i="1" smtClean="0">
                                    <a:solidFill>
                                      <a:schemeClr val="tx1"/>
                                    </a:solidFill>
                                    <a:latin typeface="Cambria Math"/>
                                  </a:rPr>
                                  <m:t>𝑁𝑜𝑟𝑚𝑎𝑙</m:t>
                                </m:r>
                              </m:oMath>
                            </m:oMathPara>
                          </a14:m>
                          <a:endParaRPr lang="en-US" sz="2200" b="0" dirty="0">
                            <a:solidFill>
                              <a:schemeClr val="tx1"/>
                            </a:solidFill>
                            <a:latin typeface="Arial" panose="020B0604020202020204" pitchFamily="34" charset="0"/>
                            <a:cs typeface="Arial" panose="020B0604020202020204" pitchFamily="34"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r>
                                  <a:rPr lang="en-US" sz="2200" b="0" i="1" smtClean="0">
                                    <a:solidFill>
                                      <a:schemeClr val="tx1"/>
                                    </a:solidFill>
                                    <a:latin typeface="Cambria Math"/>
                                  </a:rPr>
                                  <m:t>𝑁𝑜𝑟𝑚𝑎𝑙</m:t>
                                </m:r>
                              </m:oMath>
                            </m:oMathPara>
                          </a14:m>
                          <a:endParaRPr lang="en-US" sz="2200" b="0" dirty="0">
                            <a:solidFill>
                              <a:schemeClr val="tx1"/>
                            </a:solidFill>
                            <a:latin typeface="Arial" panose="020B0604020202020204" pitchFamily="34" charset="0"/>
                            <a:cs typeface="Arial" panose="020B0604020202020204" pitchFamily="34"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mc:Choice>
        <mc:Fallback>
          <p:graphicFrame>
            <p:nvGraphicFramePr>
              <p:cNvPr id="7" name="Table 6"/>
              <p:cNvGraphicFramePr>
                <a:graphicFrameLocks noGrp="1"/>
              </p:cNvGraphicFramePr>
              <p:nvPr>
                <p:extLst>
                  <p:ext uri="{D42A27DB-BD31-4B8C-83A1-F6EECF244321}">
                    <p14:modId xmlns:p14="http://schemas.microsoft.com/office/powerpoint/2010/main" val="2390040528"/>
                  </p:ext>
                </p:extLst>
              </p:nvPr>
            </p:nvGraphicFramePr>
            <p:xfrm>
              <a:off x="1495251" y="2724911"/>
              <a:ext cx="6744525" cy="2380489"/>
            </p:xfrm>
            <a:graphic>
              <a:graphicData uri="http://schemas.openxmlformats.org/drawingml/2006/table">
                <a:tbl>
                  <a:tblPr firstRow="1" firstCol="1" bandRow="1">
                    <a:tableStyleId>{5C22544A-7EE6-4342-B048-85BDC9FD1C3A}</a:tableStyleId>
                  </a:tblPr>
                  <a:tblGrid>
                    <a:gridCol w="2032000"/>
                    <a:gridCol w="2032000"/>
                    <a:gridCol w="2680525"/>
                  </a:tblGrid>
                  <a:tr h="444945">
                    <a:tc>
                      <a:txBody>
                        <a:bodyPr/>
                        <a:lstStyle/>
                        <a:p>
                          <a:endParaRPr lang="en-US" sz="2200" b="0" dirty="0">
                            <a:solidFill>
                              <a:schemeClr val="tx1"/>
                            </a:solidFill>
                            <a:latin typeface="Arial" panose="020B0604020202020204" pitchFamily="34" charset="0"/>
                            <a:cs typeface="Arial" panose="020B0604020202020204" pitchFamily="34"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en-US"/>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blipFill rotWithShape="0">
                          <a:blip r:embed="rId7"/>
                          <a:stretch>
                            <a:fillRect l="-100300" t="-2740" r="-132132" b="-465753"/>
                          </a:stretch>
                        </a:blipFill>
                      </a:tcPr>
                    </a:tc>
                    <a:tc>
                      <a:txBody>
                        <a:bodyPr/>
                        <a:lstStyle/>
                        <a:p>
                          <a:endParaRPr lang="en-US"/>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blipFill rotWithShape="0">
                          <a:blip r:embed="rId7"/>
                          <a:stretch>
                            <a:fillRect l="-151591" t="-2740" b="-465753"/>
                          </a:stretch>
                        </a:blipFill>
                      </a:tcPr>
                    </a:tc>
                  </a:tr>
                  <a:tr h="426720">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2200" b="0" dirty="0" smtClean="0">
                              <a:solidFill>
                                <a:schemeClr val="tx1"/>
                              </a:solidFill>
                              <a:latin typeface="Arial" panose="020B0604020202020204" pitchFamily="34" charset="0"/>
                              <a:cs typeface="Arial" panose="020B0604020202020204" pitchFamily="34" charset="0"/>
                            </a:rPr>
                            <a:t>Mean:</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en-US"/>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blipFill rotWithShape="0">
                          <a:blip r:embed="rId7"/>
                          <a:stretch>
                            <a:fillRect l="-100300" t="-105634" r="-132132" b="-378873"/>
                          </a:stretch>
                        </a:blipFill>
                      </a:tcPr>
                    </a:tc>
                    <a:tc>
                      <a:txBody>
                        <a:bodyPr/>
                        <a:lstStyle/>
                        <a:p>
                          <a:endParaRPr lang="en-US"/>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blipFill rotWithShape="0">
                          <a:blip r:embed="rId7"/>
                          <a:stretch>
                            <a:fillRect l="-151591" t="-105634" b="-378873"/>
                          </a:stretch>
                        </a:blipFill>
                      </a:tcPr>
                    </a:tc>
                  </a:tr>
                  <a:tr h="1082104">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2200" b="0" dirty="0" smtClean="0">
                              <a:solidFill>
                                <a:schemeClr val="tx1"/>
                              </a:solidFill>
                              <a:latin typeface="Arial" panose="020B0604020202020204" pitchFamily="34" charset="0"/>
                              <a:cs typeface="Arial" panose="020B0604020202020204" pitchFamily="34" charset="0"/>
                            </a:rPr>
                            <a:t>Std. error:</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en-US"/>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blipFill rotWithShape="0">
                          <a:blip r:embed="rId7"/>
                          <a:stretch>
                            <a:fillRect l="-100300" t="-82022" r="-132132" b="-51124"/>
                          </a:stretch>
                        </a:blipFill>
                      </a:tcPr>
                    </a:tc>
                    <a:tc>
                      <a:txBody>
                        <a:bodyPr/>
                        <a:lstStyle/>
                        <a:p>
                          <a:endParaRPr lang="en-US"/>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blipFill rotWithShape="0">
                          <a:blip r:embed="rId7"/>
                          <a:stretch>
                            <a:fillRect l="-151591" t="-82022" b="-51124"/>
                          </a:stretch>
                        </a:blipFill>
                      </a:tcPr>
                    </a:tc>
                  </a:tr>
                  <a:tr h="426720">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2200" b="0" dirty="0" smtClean="0">
                              <a:solidFill>
                                <a:schemeClr val="tx1"/>
                              </a:solidFill>
                              <a:latin typeface="Arial" panose="020B0604020202020204" pitchFamily="34" charset="0"/>
                              <a:cs typeface="Arial" panose="020B0604020202020204" pitchFamily="34" charset="0"/>
                            </a:rPr>
                            <a:t>Shape:</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en-US"/>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blipFill rotWithShape="0">
                          <a:blip r:embed="rId7"/>
                          <a:stretch>
                            <a:fillRect l="-100300" t="-462857" r="-132132" b="-30000"/>
                          </a:stretch>
                        </a:blipFill>
                      </a:tcPr>
                    </a:tc>
                    <a:tc>
                      <a:txBody>
                        <a:bodyPr/>
                        <a:lstStyle/>
                        <a:p>
                          <a:endParaRPr lang="en-US"/>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blipFill rotWithShape="0">
                          <a:blip r:embed="rId7"/>
                          <a:stretch>
                            <a:fillRect l="-151591" t="-462857" b="-30000"/>
                          </a:stretch>
                        </a:blipFill>
                      </a:tcPr>
                    </a:tc>
                  </a:tr>
                </a:tbl>
              </a:graphicData>
            </a:graphic>
          </p:graphicFrame>
        </mc:Fallback>
      </mc:AlternateContent>
      <p:sp>
        <p:nvSpPr>
          <p:cNvPr id="3" name="Content Placeholder 2"/>
          <p:cNvSpPr>
            <a:spLocks noGrp="1"/>
          </p:cNvSpPr>
          <p:nvPr>
            <p:ph sz="quarter" idx="10"/>
          </p:nvPr>
        </p:nvSpPr>
        <p:spPr>
          <a:xfrm>
            <a:off x="2175797" y="5410200"/>
            <a:ext cx="4849902" cy="457200"/>
          </a:xfrm>
        </p:spPr>
        <p:txBody>
          <a:bodyPr>
            <a:normAutofit lnSpcReduction="10000"/>
          </a:bodyPr>
          <a:lstStyle/>
          <a:p>
            <a:pPr marL="0" indent="0">
              <a:buNone/>
            </a:pPr>
            <a:r>
              <a:rPr lang="en-US" dirty="0">
                <a:solidFill>
                  <a:srgbClr val="000000"/>
                </a:solidFill>
              </a:rPr>
              <a:t>(Alternate slide with formulas</a:t>
            </a:r>
            <a:r>
              <a:rPr lang="en-US" dirty="0" smtClean="0">
                <a:solidFill>
                  <a:srgbClr val="000000"/>
                </a:solidFill>
              </a:rPr>
              <a:t>)</a:t>
            </a:r>
            <a:endParaRPr lang="en-US" dirty="0">
              <a:solidFill>
                <a:srgbClr val="000000"/>
              </a:solidFill>
            </a:endParaRPr>
          </a:p>
        </p:txBody>
      </p:sp>
    </p:spTree>
    <p:extLst>
      <p:ext uri="{BB962C8B-B14F-4D97-AF65-F5344CB8AC3E}">
        <p14:creationId xmlns:p14="http://schemas.microsoft.com/office/powerpoint/2010/main" val="272313586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Title 1"/>
              <p:cNvSpPr>
                <a:spLocks noGrp="1"/>
              </p:cNvSpPr>
              <p:nvPr>
                <p:ph type="title"/>
              </p:nvPr>
            </p:nvSpPr>
            <p:spPr>
              <a:xfrm>
                <a:off x="45720" y="25275"/>
                <a:ext cx="9052560" cy="1244851"/>
              </a:xfrm>
            </p:spPr>
            <p:txBody>
              <a:bodyPr/>
              <a:lstStyle/>
              <a:p>
                <a:r>
                  <a:rPr lang="en-US" dirty="0" smtClean="0">
                    <a:solidFill>
                      <a:schemeClr val="bg1"/>
                    </a:solidFill>
                  </a:rPr>
                  <a:t>Sampling Distribution </a:t>
                </a:r>
                <a:r>
                  <a:rPr lang="en-US" dirty="0">
                    <a:solidFill>
                      <a:schemeClr val="bg1"/>
                    </a:solidFill>
                  </a:rPr>
                  <a:t>of </a:t>
                </a:r>
                <a14:m>
                  <m:oMath xmlns:m="http://schemas.openxmlformats.org/officeDocument/2006/math">
                    <m:sSub>
                      <m:sSubPr>
                        <m:ctrlPr>
                          <a:rPr lang="en-US" i="1">
                            <a:solidFill>
                              <a:schemeClr val="bg1"/>
                            </a:solidFill>
                            <a:latin typeface="Cambria Math" panose="02040503050406030204" pitchFamily="18" charset="0"/>
                          </a:rPr>
                        </m:ctrlPr>
                      </m:sSubPr>
                      <m:e>
                        <m:acc>
                          <m:accPr>
                            <m:chr m:val="̂"/>
                            <m:ctrlPr>
                              <a:rPr lang="en-US" i="1">
                                <a:solidFill>
                                  <a:schemeClr val="bg1"/>
                                </a:solidFill>
                                <a:latin typeface="Cambria Math" panose="02040503050406030204" pitchFamily="18" charset="0"/>
                              </a:rPr>
                            </m:ctrlPr>
                          </m:accPr>
                          <m:e>
                            <m:r>
                              <m:rPr>
                                <m:sty m:val="p"/>
                              </m:rPr>
                              <a:rPr lang="en-US" i="0">
                                <a:solidFill>
                                  <a:schemeClr val="bg1"/>
                                </a:solidFill>
                                <a:latin typeface="Cambria Math" panose="02040503050406030204" pitchFamily="18" charset="0"/>
                              </a:rPr>
                              <m:t>β</m:t>
                            </m:r>
                          </m:e>
                        </m:acc>
                      </m:e>
                      <m:sub>
                        <m:r>
                          <a:rPr lang="en-US" i="0">
                            <a:solidFill>
                              <a:schemeClr val="bg1"/>
                            </a:solidFill>
                            <a:latin typeface="Cambria Math" panose="02040503050406030204" pitchFamily="18" charset="0"/>
                          </a:rPr>
                          <m:t>1</m:t>
                        </m:r>
                      </m:sub>
                    </m:sSub>
                    <m:r>
                      <a:rPr lang="en-US" b="0" i="0" smtClean="0">
                        <a:solidFill>
                          <a:schemeClr val="bg1"/>
                        </a:solidFill>
                        <a:latin typeface="Cambria Math"/>
                      </a:rPr>
                      <m:t> </m:t>
                    </m:r>
                  </m:oMath>
                </a14:m>
                <a:r>
                  <a:rPr lang="en-US" dirty="0">
                    <a:solidFill>
                      <a:schemeClr val="bg1"/>
                    </a:solidFill>
                    <a:sym typeface="Symbol" pitchFamily="18" charset="2"/>
                  </a:rPr>
                  <a:t>&amp; </a:t>
                </a:r>
                <a14:m>
                  <m:oMath xmlns:m="http://schemas.openxmlformats.org/officeDocument/2006/math">
                    <m:sSub>
                      <m:sSubPr>
                        <m:ctrlPr>
                          <a:rPr lang="en-US" i="1">
                            <a:solidFill>
                              <a:schemeClr val="bg1"/>
                            </a:solidFill>
                            <a:latin typeface="Cambria Math" panose="02040503050406030204" pitchFamily="18" charset="0"/>
                            <a:sym typeface="Symbol" pitchFamily="18" charset="2"/>
                          </a:rPr>
                        </m:ctrlPr>
                      </m:sSubPr>
                      <m:e>
                        <m:acc>
                          <m:accPr>
                            <m:chr m:val="̂"/>
                            <m:ctrlPr>
                              <a:rPr lang="en-US" i="1">
                                <a:solidFill>
                                  <a:schemeClr val="bg1"/>
                                </a:solidFill>
                                <a:latin typeface="Cambria Math" panose="02040503050406030204" pitchFamily="18" charset="0"/>
                                <a:sym typeface="Symbol" pitchFamily="18" charset="2"/>
                              </a:rPr>
                            </m:ctrlPr>
                          </m:accPr>
                          <m:e>
                            <m:r>
                              <m:rPr>
                                <m:sty m:val="p"/>
                              </m:rPr>
                              <a:rPr lang="en-US" i="0">
                                <a:solidFill>
                                  <a:schemeClr val="bg1"/>
                                </a:solidFill>
                                <a:latin typeface="Cambria Math" panose="02040503050406030204" pitchFamily="18" charset="0"/>
                                <a:sym typeface="Symbol" pitchFamily="18" charset="2"/>
                              </a:rPr>
                              <m:t>β</m:t>
                            </m:r>
                          </m:e>
                        </m:acc>
                      </m:e>
                      <m:sub>
                        <m:r>
                          <a:rPr lang="en-US" i="0">
                            <a:solidFill>
                              <a:schemeClr val="bg1"/>
                            </a:solidFill>
                            <a:latin typeface="Cambria Math" panose="02040503050406030204" pitchFamily="18" charset="0"/>
                            <a:sym typeface="Symbol" pitchFamily="18" charset="2"/>
                          </a:rPr>
                          <m:t>0</m:t>
                        </m:r>
                      </m:sub>
                    </m:sSub>
                  </m:oMath>
                </a14:m>
                <a:r>
                  <a:rPr lang="en-US" dirty="0" smtClean="0">
                    <a:solidFill>
                      <a:schemeClr val="bg1"/>
                    </a:solidFill>
                  </a:rPr>
                  <a:t> (2 of 2)</a:t>
                </a:r>
                <a:endParaRPr lang="en-US" dirty="0">
                  <a:solidFill>
                    <a:schemeClr val="bg1"/>
                  </a:solidFill>
                </a:endParaRPr>
              </a:p>
            </p:txBody>
          </p:sp>
        </mc:Choice>
        <mc:Fallback xmlns="">
          <p:sp>
            <p:nvSpPr>
              <p:cNvPr id="2" name="Title 1"/>
              <p:cNvSpPr>
                <a:spLocks noGrp="1" noRot="1" noChangeAspect="1" noMove="1" noResize="1" noEditPoints="1" noAdjustHandles="1" noChangeArrowheads="1" noChangeShapeType="1" noTextEdit="1"/>
              </p:cNvSpPr>
              <p:nvPr>
                <p:ph type="title"/>
              </p:nvPr>
            </p:nvSpPr>
            <p:spPr>
              <a:xfrm>
                <a:off x="45720" y="25275"/>
                <a:ext cx="9052560" cy="1244851"/>
              </a:xfrm>
              <a:blipFill rotWithShape="1">
                <a:blip r:embed="rId4"/>
                <a:stretch>
                  <a:fillRect/>
                </a:stretch>
              </a:blipFill>
            </p:spPr>
            <p:txBody>
              <a:bodyPr/>
              <a:lstStyle/>
              <a:p>
                <a:r>
                  <a:rPr lang="en-US">
                    <a:noFill/>
                  </a:rPr>
                  <a:t> </a:t>
                </a:r>
              </a:p>
            </p:txBody>
          </p:sp>
        </mc:Fallback>
      </mc:AlternateContent>
      <p:sp>
        <p:nvSpPr>
          <p:cNvPr id="3" name="Content Placeholder 2"/>
          <p:cNvSpPr>
            <a:spLocks noGrp="1"/>
          </p:cNvSpPr>
          <p:nvPr>
            <p:ph sz="quarter" idx="10"/>
          </p:nvPr>
        </p:nvSpPr>
        <p:spPr>
          <a:xfrm>
            <a:off x="228600" y="1618348"/>
            <a:ext cx="6455219" cy="515252"/>
          </a:xfrm>
        </p:spPr>
        <p:txBody>
          <a:bodyPr>
            <a:normAutofit/>
          </a:bodyPr>
          <a:lstStyle/>
          <a:p>
            <a:pPr marL="0" indent="0">
              <a:buNone/>
            </a:pPr>
            <a:r>
              <a:rPr lang="en-US" dirty="0">
                <a:solidFill>
                  <a:srgbClr val="000000"/>
                </a:solidFill>
              </a:rPr>
              <a:t>For least-squares estimates from an SLM</a:t>
            </a:r>
            <a:r>
              <a:rPr lang="en-US" dirty="0" smtClean="0">
                <a:solidFill>
                  <a:srgbClr val="000000"/>
                </a:solidFill>
              </a:rPr>
              <a:t>:</a:t>
            </a:r>
            <a:endParaRPr lang="en-US" dirty="0">
              <a:solidFill>
                <a:srgbClr val="000000"/>
              </a:solidFill>
            </a:endParaRPr>
          </a:p>
        </p:txBody>
      </p:sp>
      <p:graphicFrame>
        <p:nvGraphicFramePr>
          <p:cNvPr id="5" name="Object 4" descr="Beta hat subscript 1 is approximately equal to N open parenthesis beta subscript 1, sigma subscript varepsilon over square root of SSX."/>
          <p:cNvGraphicFramePr>
            <a:graphicFrameLocks noGrp="1" noChangeAspect="1"/>
          </p:cNvGraphicFramePr>
          <p:nvPr>
            <p:extLst>
              <p:ext uri="{D42A27DB-BD31-4B8C-83A1-F6EECF244321}">
                <p14:modId xmlns:p14="http://schemas.microsoft.com/office/powerpoint/2010/main" val="3282505285"/>
              </p:ext>
            </p:extLst>
          </p:nvPr>
        </p:nvGraphicFramePr>
        <p:xfrm>
          <a:off x="2176789" y="2738811"/>
          <a:ext cx="2499661" cy="886667"/>
        </p:xfrm>
        <a:graphic>
          <a:graphicData uri="http://schemas.openxmlformats.org/presentationml/2006/ole">
            <mc:AlternateContent xmlns:mc="http://schemas.openxmlformats.org/markup-compatibility/2006">
              <mc:Choice xmlns:v="urn:schemas-microsoft-com:vml" Requires="v">
                <p:oleObj spid="_x0000_s13507" name="Equation" r:id="rId5" imgW="1295280" imgH="457200" progId="Equation.DSMT4">
                  <p:embed/>
                </p:oleObj>
              </mc:Choice>
              <mc:Fallback>
                <p:oleObj name="Equation" r:id="rId5" imgW="1295280" imgH="457200" progId="Equation.DSMT4">
                  <p:embed/>
                  <p:pic>
                    <p:nvPicPr>
                      <p:cNvPr id="0" name="Object 5" descr="Fe(s) followed by arrow Fe(l)"/>
                      <p:cNvPicPr>
                        <a:picLocks noGrp="1" noChangeAspect="1" noChangeArrowheads="1"/>
                      </p:cNvPicPr>
                      <p:nvPr/>
                    </p:nvPicPr>
                    <p:blipFill>
                      <a:blip r:embed="rId6"/>
                      <a:srcRect/>
                      <a:stretch>
                        <a:fillRect/>
                      </a:stretch>
                    </p:blipFill>
                    <p:spPr bwMode="auto">
                      <a:xfrm>
                        <a:off x="2176789" y="2738811"/>
                        <a:ext cx="2499661" cy="8866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6" name="Object 5" descr="Beta hat subscript 0 is approximately equal to N open parenthesis beta subscript 0, sigma subscript varepsilon square root of 1 over n plus x bar superscript 2 over SSX close parenthesis."/>
          <p:cNvGraphicFramePr>
            <a:graphicFrameLocks noGrp="1" noChangeAspect="1"/>
          </p:cNvGraphicFramePr>
          <p:nvPr>
            <p:extLst>
              <p:ext uri="{D42A27DB-BD31-4B8C-83A1-F6EECF244321}">
                <p14:modId xmlns:p14="http://schemas.microsoft.com/office/powerpoint/2010/main" val="2927880859"/>
              </p:ext>
            </p:extLst>
          </p:nvPr>
        </p:nvGraphicFramePr>
        <p:xfrm>
          <a:off x="2003869" y="3812239"/>
          <a:ext cx="3482531" cy="1216961"/>
        </p:xfrm>
        <a:graphic>
          <a:graphicData uri="http://schemas.openxmlformats.org/presentationml/2006/ole">
            <mc:AlternateContent xmlns:mc="http://schemas.openxmlformats.org/markup-compatibility/2006">
              <mc:Choice xmlns:v="urn:schemas-microsoft-com:vml" Requires="v">
                <p:oleObj spid="_x0000_s13508" name="Equation" r:id="rId7" imgW="1752480" imgH="609480" progId="Equation.DSMT4">
                  <p:embed/>
                </p:oleObj>
              </mc:Choice>
              <mc:Fallback>
                <p:oleObj name="Equation" r:id="rId7" imgW="1752480" imgH="609480" progId="Equation.DSMT4">
                  <p:embed/>
                  <p:pic>
                    <p:nvPicPr>
                      <p:cNvPr id="0" name="Object 5" descr="Fe(s) followed by arrow Fe(l)"/>
                      <p:cNvPicPr>
                        <a:picLocks noGrp="1" noChangeAspect="1" noChangeArrowheads="1"/>
                      </p:cNvPicPr>
                      <p:nvPr/>
                    </p:nvPicPr>
                    <p:blipFill>
                      <a:blip r:embed="rId8"/>
                      <a:srcRect/>
                      <a:stretch>
                        <a:fillRect/>
                      </a:stretch>
                    </p:blipFill>
                    <p:spPr bwMode="auto">
                      <a:xfrm>
                        <a:off x="2003869" y="3812239"/>
                        <a:ext cx="3482531" cy="12169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7" name="Rectangle 6"/>
          <p:cNvSpPr/>
          <p:nvPr/>
        </p:nvSpPr>
        <p:spPr>
          <a:xfrm>
            <a:off x="2057400" y="5202789"/>
            <a:ext cx="4648200" cy="461665"/>
          </a:xfrm>
          <a:prstGeom prst="rect">
            <a:avLst/>
          </a:prstGeom>
        </p:spPr>
        <p:txBody>
          <a:bodyPr wrap="square">
            <a:spAutoFit/>
          </a:bodyPr>
          <a:lstStyle/>
          <a:p>
            <a:r>
              <a:rPr lang="en-US" sz="2400" dirty="0"/>
              <a:t>(Alternate slide with formulas)</a:t>
            </a:r>
          </a:p>
        </p:txBody>
      </p:sp>
    </p:spTree>
    <p:extLst>
      <p:ext uri="{BB962C8B-B14F-4D97-AF65-F5344CB8AC3E}">
        <p14:creationId xmlns:p14="http://schemas.microsoft.com/office/powerpoint/2010/main" val="96201647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Why Should the Standard Deviation of the Slope Depend on SSX</a:t>
            </a:r>
            <a:r>
              <a:rPr lang="en-US" dirty="0" smtClean="0"/>
              <a:t>?</a:t>
            </a:r>
            <a:endParaRPr lang="en-US" dirty="0"/>
          </a:p>
        </p:txBody>
      </p:sp>
      <p:sp>
        <p:nvSpPr>
          <p:cNvPr id="3" name="Content Placeholder 2"/>
          <p:cNvSpPr>
            <a:spLocks noGrp="1"/>
          </p:cNvSpPr>
          <p:nvPr>
            <p:ph idx="1"/>
          </p:nvPr>
        </p:nvSpPr>
        <p:spPr>
          <a:xfrm>
            <a:off x="179006" y="1494571"/>
            <a:ext cx="4108186" cy="3912400"/>
          </a:xfrm>
        </p:spPr>
        <p:txBody>
          <a:bodyPr>
            <a:normAutofit/>
          </a:bodyPr>
          <a:lstStyle/>
          <a:p>
            <a:pPr marL="0" indent="0">
              <a:buNone/>
            </a:pPr>
            <a:r>
              <a:rPr lang="en-US" dirty="0"/>
              <a:t>For </a:t>
            </a:r>
            <a:r>
              <a:rPr lang="en-US" dirty="0" smtClean="0"/>
              <a:t>Midterm/Final </a:t>
            </a:r>
            <a:r>
              <a:rPr lang="en-US" dirty="0"/>
              <a:t>data: SSX = </a:t>
            </a:r>
            <a:r>
              <a:rPr lang="en-US" dirty="0" smtClean="0"/>
              <a:t>1600</a:t>
            </a:r>
          </a:p>
          <a:p>
            <a:pPr marL="0" indent="0">
              <a:buNone/>
            </a:pPr>
            <a:endParaRPr lang="en-US" dirty="0" smtClean="0"/>
          </a:p>
          <a:p>
            <a:pPr marL="0" indent="0">
              <a:buNone/>
            </a:pPr>
            <a:r>
              <a:rPr lang="en-US" dirty="0" smtClean="0"/>
              <a:t>What </a:t>
            </a:r>
            <a:r>
              <a:rPr lang="en-US" dirty="0"/>
              <a:t>if </a:t>
            </a:r>
            <a:r>
              <a:rPr lang="en-US" dirty="0" smtClean="0"/>
              <a:t>we </a:t>
            </a:r>
            <a:r>
              <a:rPr lang="en-US" dirty="0"/>
              <a:t>had SSX = 60</a:t>
            </a:r>
            <a:r>
              <a:rPr lang="en-US" dirty="0" smtClean="0"/>
              <a:t>?</a:t>
            </a:r>
            <a:endParaRPr lang="en-US" dirty="0"/>
          </a:p>
          <a:p>
            <a:pPr marL="0" indent="0">
              <a:buNone/>
            </a:pPr>
            <a:endParaRPr lang="en-US" dirty="0" smtClean="0"/>
          </a:p>
          <a:p>
            <a:pPr marL="0" indent="0">
              <a:buNone/>
            </a:pPr>
            <a:r>
              <a:rPr lang="en-US" dirty="0" smtClean="0"/>
              <a:t>e.g</a:t>
            </a:r>
            <a:r>
              <a:rPr lang="en-US" dirty="0"/>
              <a:t>.,  only Midterms between 36 and </a:t>
            </a:r>
            <a:r>
              <a:rPr lang="en-US" dirty="0" smtClean="0"/>
              <a:t>40</a:t>
            </a:r>
            <a:endParaRPr lang="en-US" dirty="0"/>
          </a:p>
        </p:txBody>
      </p:sp>
      <p:pic>
        <p:nvPicPr>
          <p:cNvPr id="8" name="Picture 2" descr="A scatterplot graph plots examsdollarMidterm versus examsdollarFinal. The graph has examsdollarMidterm along the horizontal axis ranging from 25 to 50 in increments of 5 and examsdollarFinal along the vertical axis ranging from 40 to 90 in increments of 10. The graph has many points scattered from 23 to 48 along the horizontal axis and from 40 to beyond 90 along the vertical axis. The area between 35 and 40 on the horizontal axis is shaded. Many lines with a positive and negative slope intersect at the shaded region."/>
          <p:cNvPicPr>
            <a:picLocks noGrp="1" noChangeAspect="1" noChangeArrowheads="1"/>
          </p:cNvPicPr>
          <p:nvPr>
            <p:ph type="pic" sz="quarter" idx="11"/>
          </p:nvPr>
        </p:nvPicPr>
        <p:blipFill>
          <a:blip r:embed="rId3">
            <a:extLst>
              <a:ext uri="{28A0092B-C50C-407E-A947-70E740481C1C}">
                <a14:useLocalDpi xmlns:a14="http://schemas.microsoft.com/office/drawing/2010/main" val="0"/>
              </a:ext>
            </a:extLst>
          </a:blip>
          <a:stretch>
            <a:fillRect/>
          </a:stretch>
        </p:blipFill>
        <p:spPr bwMode="auto">
          <a:xfrm>
            <a:off x="4572000" y="1447800"/>
            <a:ext cx="4009159" cy="405245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Content Placeholder 3"/>
          <p:cNvSpPr>
            <a:spLocks noGrp="1"/>
          </p:cNvSpPr>
          <p:nvPr>
            <p:ph type="body" sz="quarter" idx="10"/>
          </p:nvPr>
        </p:nvSpPr>
        <p:spPr>
          <a:xfrm>
            <a:off x="2525985" y="5674638"/>
            <a:ext cx="4778734" cy="573762"/>
          </a:xfrm>
        </p:spPr>
        <p:txBody>
          <a:bodyPr>
            <a:normAutofit/>
          </a:bodyPr>
          <a:lstStyle/>
          <a:p>
            <a:pPr marL="0" indent="0">
              <a:buNone/>
            </a:pPr>
            <a:r>
              <a:rPr lang="en-US" dirty="0"/>
              <a:t>(Alternate slide with formulas</a:t>
            </a:r>
            <a:r>
              <a:rPr lang="en-US" dirty="0" smtClean="0"/>
              <a:t>)</a:t>
            </a:r>
            <a:endParaRPr lang="en-US" dirty="0"/>
          </a:p>
        </p:txBody>
      </p:sp>
    </p:spTree>
    <p:extLst>
      <p:ext uri="{BB962C8B-B14F-4D97-AF65-F5344CB8AC3E}">
        <p14:creationId xmlns:p14="http://schemas.microsoft.com/office/powerpoint/2010/main" val="269068195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Standard </a:t>
            </a:r>
            <a:r>
              <a:rPr lang="en-US" dirty="0"/>
              <a:t>Errors of </a:t>
            </a:r>
            <a:r>
              <a:rPr lang="en-US" dirty="0" smtClean="0"/>
              <a:t>Estimates (1 of 2)</a:t>
            </a:r>
            <a:endParaRPr lang="en-US" dirty="0"/>
          </a:p>
        </p:txBody>
      </p:sp>
      <p:sp>
        <p:nvSpPr>
          <p:cNvPr id="6" name="Content Placeholder 5"/>
          <p:cNvSpPr>
            <a:spLocks noGrp="1"/>
          </p:cNvSpPr>
          <p:nvPr>
            <p:ph sz="quarter" idx="10"/>
          </p:nvPr>
        </p:nvSpPr>
        <p:spPr>
          <a:xfrm>
            <a:off x="247304" y="1407393"/>
            <a:ext cx="8134696" cy="954807"/>
          </a:xfrm>
        </p:spPr>
        <p:txBody>
          <a:bodyPr>
            <a:noAutofit/>
          </a:bodyPr>
          <a:lstStyle/>
          <a:p>
            <a:pPr marL="0" indent="0">
              <a:lnSpc>
                <a:spcPct val="110000"/>
              </a:lnSpc>
              <a:buNone/>
            </a:pPr>
            <a:r>
              <a:rPr lang="en-US" dirty="0"/>
              <a:t>Find these standard error estimates by formula or with software</a:t>
            </a:r>
            <a:r>
              <a:rPr lang="en-US" dirty="0" smtClean="0"/>
              <a:t>.</a:t>
            </a:r>
            <a:endParaRPr lang="en-US" dirty="0"/>
          </a:p>
        </p:txBody>
      </p:sp>
      <p:graphicFrame>
        <p:nvGraphicFramePr>
          <p:cNvPr id="5" name="Object 4" descr="A text reads, In practice, we don’t know either sigma subscript beta hat subscript 1 or sigma subscript beta hat subscript 0, so we estimate them.&#10;The next line reads, SE subscript beta hat subscript 1 open parenthesis Standard error of the slope close parenthesis.  &#10;The next line reads, SE subscript beta hat subscript 0 open parenthesis Standard error of the intercept close parenthesis."/>
          <p:cNvGraphicFramePr>
            <a:graphicFrameLocks noGrp="1" noChangeAspect="1"/>
          </p:cNvGraphicFramePr>
          <p:nvPr>
            <p:extLst>
              <p:ext uri="{D42A27DB-BD31-4B8C-83A1-F6EECF244321}">
                <p14:modId xmlns:p14="http://schemas.microsoft.com/office/powerpoint/2010/main" val="1190835294"/>
              </p:ext>
            </p:extLst>
          </p:nvPr>
        </p:nvGraphicFramePr>
        <p:xfrm>
          <a:off x="304800" y="2667000"/>
          <a:ext cx="5967557" cy="2236932"/>
        </p:xfrm>
        <a:graphic>
          <a:graphicData uri="http://schemas.openxmlformats.org/presentationml/2006/ole">
            <mc:AlternateContent xmlns:mc="http://schemas.openxmlformats.org/markup-compatibility/2006">
              <mc:Choice xmlns:v="urn:schemas-microsoft-com:vml" Requires="v">
                <p:oleObj spid="_x0000_s15508" name="Equation" r:id="rId4" imgW="2857320" imgH="1066680" progId="Equation.DSMT4">
                  <p:embed/>
                </p:oleObj>
              </mc:Choice>
              <mc:Fallback>
                <p:oleObj name="Equation" r:id="rId4" imgW="2857320" imgH="1066680" progId="Equation.DSMT4">
                  <p:embed/>
                  <p:pic>
                    <p:nvPicPr>
                      <p:cNvPr id="0" name="Object 2" descr="Fe(s) followed by arrow Fe(l)"/>
                      <p:cNvPicPr>
                        <a:picLocks noGrp="1" noChangeAspect="1" noChangeArrowheads="1"/>
                      </p:cNvPicPr>
                      <p:nvPr/>
                    </p:nvPicPr>
                    <p:blipFill>
                      <a:blip r:embed="rId5"/>
                      <a:srcRect/>
                      <a:stretch>
                        <a:fillRect/>
                      </a:stretch>
                    </p:blipFill>
                    <p:spPr bwMode="auto">
                      <a:xfrm>
                        <a:off x="304800" y="2667000"/>
                        <a:ext cx="5967557" cy="22369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296003885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theme/theme1.xml><?xml version="1.0" encoding="utf-8"?>
<a:theme xmlns:a="http://schemas.openxmlformats.org/drawingml/2006/main" name="bergerinvitels3e_lectureslides_ch01_final">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bergerinvitels3e_lectureslides_ch01_final</Template>
  <TotalTime>2527</TotalTime>
  <Words>356</Words>
  <Application>Microsoft Office PowerPoint</Application>
  <PresentationFormat>On-screen Show (4:3)</PresentationFormat>
  <Paragraphs>92</Paragraphs>
  <Slides>18</Slides>
  <Notes>14</Notes>
  <HiddenSlides>0</HiddenSlides>
  <MMClips>0</MMClips>
  <ScaleCrop>false</ScaleCrop>
  <HeadingPairs>
    <vt:vector size="8" baseType="variant">
      <vt:variant>
        <vt:lpstr>Fonts Used</vt:lpstr>
      </vt:variant>
      <vt:variant>
        <vt:i4>10</vt:i4>
      </vt:variant>
      <vt:variant>
        <vt:lpstr>Theme</vt:lpstr>
      </vt:variant>
      <vt:variant>
        <vt:i4>1</vt:i4>
      </vt:variant>
      <vt:variant>
        <vt:lpstr>Embedded OLE Servers</vt:lpstr>
      </vt:variant>
      <vt:variant>
        <vt:i4>1</vt:i4>
      </vt:variant>
      <vt:variant>
        <vt:lpstr>Slide Titles</vt:lpstr>
      </vt:variant>
      <vt:variant>
        <vt:i4>18</vt:i4>
      </vt:variant>
    </vt:vector>
  </HeadingPairs>
  <TitlesOfParts>
    <vt:vector size="30" baseType="lpstr">
      <vt:lpstr>MS PGothic</vt:lpstr>
      <vt:lpstr>MS PGothic</vt:lpstr>
      <vt:lpstr>Arial</vt:lpstr>
      <vt:lpstr>Arial Black</vt:lpstr>
      <vt:lpstr>Calibri</vt:lpstr>
      <vt:lpstr>Cambria Math</vt:lpstr>
      <vt:lpstr>Courier New</vt:lpstr>
      <vt:lpstr>Symbol</vt:lpstr>
      <vt:lpstr>Times New Roman</vt:lpstr>
      <vt:lpstr>Wingdings</vt:lpstr>
      <vt:lpstr>bergerinvitels3e_lectureslides_ch01_final</vt:lpstr>
      <vt:lpstr>Equation</vt:lpstr>
      <vt:lpstr>Sections 2.1</vt:lpstr>
      <vt:lpstr>Section 2.1</vt:lpstr>
      <vt:lpstr>Sampling Distribution</vt:lpstr>
      <vt:lpstr>Sampling Distribution of β ̂_1 &amp; β ̂_0 (1 of 2)</vt:lpstr>
      <vt:lpstr>Sampling Distributions of β ̂_1  &amp; β ̂_0 (1 of 2)</vt:lpstr>
      <vt:lpstr>Sampling Distributions of β ̂_1  &amp; β ̂_0 (2 of 2)</vt:lpstr>
      <vt:lpstr>Sampling Distribution of β ̂_1  &amp; β ̂_0 (2 of 2)</vt:lpstr>
      <vt:lpstr>Why Should the Standard Deviation of the Slope Depend on SSX?</vt:lpstr>
      <vt:lpstr>Standard Errors of Estimates (1 of 2)</vt:lpstr>
      <vt:lpstr>Standard Errors of Estimates (2 of 2)</vt:lpstr>
      <vt:lpstr>Simple Linear Regression: R (1 of 2)</vt:lpstr>
      <vt:lpstr>Inference for Slope and Intercept</vt:lpstr>
      <vt:lpstr>How to Find a t*</vt:lpstr>
      <vt:lpstr>t Tests for Slope and Intercept</vt:lpstr>
      <vt:lpstr>H0 is true: But it looks false due to an odd sample</vt:lpstr>
      <vt:lpstr>Is the t Statistic “Significant”?</vt:lpstr>
      <vt:lpstr>How to Find a P-Value</vt:lpstr>
      <vt:lpstr>Mammal Species versus Island Area</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Sections 2.1</dc:title>
  <dc:creator>Canon</dc:creator>
  <cp:lastModifiedBy>Newton, Andy</cp:lastModifiedBy>
  <cp:revision>495</cp:revision>
  <dcterms:created xsi:type="dcterms:W3CDTF">2015-10-23T14:29:37Z</dcterms:created>
  <dcterms:modified xsi:type="dcterms:W3CDTF">2018-07-17T21:20:25Z</dcterms:modified>
</cp:coreProperties>
</file>